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966" r:id="rId1"/>
    <p:sldMasterId id="2147484059" r:id="rId2"/>
  </p:sldMasterIdLst>
  <p:notesMasterIdLst>
    <p:notesMasterId r:id="rId29"/>
  </p:notesMasterIdLst>
  <p:handoutMasterIdLst>
    <p:handoutMasterId r:id="rId30"/>
  </p:handoutMasterIdLst>
  <p:sldIdLst>
    <p:sldId id="2533" r:id="rId3"/>
    <p:sldId id="2542" r:id="rId4"/>
    <p:sldId id="2543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68" r:id="rId18"/>
    <p:sldId id="2569" r:id="rId19"/>
    <p:sldId id="2570" r:id="rId20"/>
    <p:sldId id="2558" r:id="rId21"/>
    <p:sldId id="2559" r:id="rId22"/>
    <p:sldId id="2560" r:id="rId23"/>
    <p:sldId id="2561" r:id="rId24"/>
    <p:sldId id="2562" r:id="rId25"/>
    <p:sldId id="2563" r:id="rId26"/>
    <p:sldId id="2564" r:id="rId27"/>
    <p:sldId id="2541" r:id="rId28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519B"/>
    <a:srgbClr val="0F6485"/>
    <a:srgbClr val="004F9E"/>
    <a:srgbClr val="30CFD0"/>
    <a:srgbClr val="1D0867"/>
    <a:srgbClr val="002A54"/>
    <a:srgbClr val="003870"/>
    <a:srgbClr val="5ACDFF"/>
    <a:srgbClr val="158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4" autoAdjust="0"/>
    <p:restoredTop sz="95556" autoAdjust="0"/>
  </p:normalViewPr>
  <p:slideViewPr>
    <p:cSldViewPr snapToGrid="0" snapToObjects="1">
      <p:cViewPr varScale="1">
        <p:scale>
          <a:sx n="35" d="100"/>
          <a:sy n="35" d="100"/>
        </p:scale>
        <p:origin x="876" y="24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49" d="100"/>
        <a:sy n="49" d="100"/>
      </p:scale>
      <p:origin x="0" y="0"/>
    </p:cViewPr>
  </p:sorterViewPr>
  <p:notesViewPr>
    <p:cSldViewPr snapToGrid="0" snapToObjects="1" showGuides="1">
      <p:cViewPr varScale="1">
        <p:scale>
          <a:sx n="88" d="100"/>
          <a:sy n="88" d="100"/>
        </p:scale>
        <p:origin x="382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="" xmlns:a16="http://schemas.microsoft.com/office/drawing/2014/main" id="{AA0D337E-4F0D-4D7D-8AB0-39646385AC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="" xmlns:a16="http://schemas.microsoft.com/office/drawing/2014/main" id="{AE1FAE46-F9FC-4290-A18B-B98FF65DB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0F294-F559-4980-9152-9E38A9259EEE}" type="datetimeFigureOut">
              <a:rPr lang="pt-PT" smtClean="0"/>
              <a:t>07/06/2021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="" xmlns:a16="http://schemas.microsoft.com/office/drawing/2014/main" id="{7FEFC38D-9829-4098-955D-EAE9C0D571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PT"/>
              <a:t>1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="" xmlns:a16="http://schemas.microsoft.com/office/drawing/2014/main" id="{87B5D09D-32F4-4DF0-A3DB-79F99C4A82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9247B-61A6-412C-A185-9B672A4CD70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37938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Source Sans Pro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Source Sans Pro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Source Sans Pro Light" charset="0"/>
              </a:defRPr>
            </a:lvl1pPr>
          </a:lstStyle>
          <a:p>
            <a:r>
              <a:rPr lang="en-US"/>
              <a:t>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Source Sans Pro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Source Sans Pro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Source Sans Pro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Source Sans Pro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Source Sans Pro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Source Sans Pro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7373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1B90E9-D6CF-4BB2-AF4A-958618821056}" type="slidenum">
              <a:rPr lang="hu-HU" altLang="hu-HU"/>
              <a:pPr/>
              <a:t>11</a:t>
            </a:fld>
            <a:endParaRPr lang="hu-HU" altLang="hu-HU"/>
          </a:p>
        </p:txBody>
      </p:sp>
      <p:sp>
        <p:nvSpPr>
          <p:cNvPr id="39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846057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871E4-CDE7-42F2-9EFD-6F0B887721D6}" type="slidenum">
              <a:rPr lang="hu-HU" altLang="hu-HU"/>
              <a:pPr/>
              <a:t>12</a:t>
            </a:fld>
            <a:endParaRPr lang="hu-HU" altLang="hu-HU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188286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69D5F0-AD50-4438-B3B1-473B522B1EF8}" type="slidenum">
              <a:rPr lang="hu-HU" altLang="hu-HU"/>
              <a:pPr/>
              <a:t>13</a:t>
            </a:fld>
            <a:endParaRPr lang="hu-HU" altLang="hu-HU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674452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A07D4-F9E5-49A1-B5B8-492C9D859765}" type="slidenum">
              <a:rPr lang="hu-HU" altLang="hu-HU"/>
              <a:pPr/>
              <a:t>14</a:t>
            </a:fld>
            <a:endParaRPr lang="hu-HU" altLang="hu-HU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248400" cy="4114800"/>
          </a:xfrm>
        </p:spPr>
        <p:txBody>
          <a:bodyPr/>
          <a:lstStyle/>
          <a:p>
            <a:pPr marL="292100" indent="-292100"/>
            <a:r>
              <a:rPr lang="hu-HU" altLang="hu-HU" b="1">
                <a:cs typeface="Times New Roman" panose="02020603050405020304" pitchFamily="18" charset="0"/>
              </a:rPr>
              <a:t>1.	</a:t>
            </a:r>
            <a:r>
              <a:rPr lang="hu-HU" altLang="hu-HU" b="1"/>
              <a:t>Befektetési – alapítási cél</a:t>
            </a:r>
            <a:r>
              <a:rPr lang="hu-HU" altLang="hu-HU"/>
              <a:t> (megélhetés, plusz jövedelem, nyereség, felismert piaci rés kihasználása,  közhasznú cél, stb)</a:t>
            </a:r>
          </a:p>
          <a:p>
            <a:pPr marL="292100" indent="-292100"/>
            <a:r>
              <a:rPr lang="hu-HU" altLang="hu-HU" b="1">
                <a:cs typeface="Times New Roman" panose="02020603050405020304" pitchFamily="18" charset="0"/>
              </a:rPr>
              <a:t>2.	</a:t>
            </a:r>
            <a:r>
              <a:rPr lang="hu-HU" altLang="hu-HU" b="1"/>
              <a:t>Méret </a:t>
            </a:r>
            <a:r>
              <a:rPr lang="hu-HU" altLang="hu-HU"/>
              <a:t>(egyedül,  családdal,  néhányan,  többen,  sokan)</a:t>
            </a:r>
          </a:p>
          <a:p>
            <a:pPr marL="292100" indent="-292100"/>
            <a:r>
              <a:rPr lang="hu-HU" altLang="hu-HU" b="1">
                <a:cs typeface="Times New Roman" panose="02020603050405020304" pitchFamily="18" charset="0"/>
              </a:rPr>
              <a:t>3.	</a:t>
            </a:r>
            <a:r>
              <a:rPr lang="hu-HU" altLang="hu-HU" b="1"/>
              <a:t>Tevékenység jellege </a:t>
            </a:r>
            <a:r>
              <a:rPr lang="hu-HU" altLang="hu-HU"/>
              <a:t>(termelés v/s szolgáltatás, engedélyköteles-e,  szakismeret- előírások vannak-e,  “födémterhelés”-jellegű műszaki paraméterek,  környezeti gondok: pl. zaj, szenny, bűz, irigység,  stb) </a:t>
            </a:r>
          </a:p>
          <a:p>
            <a:pPr marL="292100" indent="-292100"/>
            <a:r>
              <a:rPr lang="hu-HU" altLang="hu-HU" b="1">
                <a:cs typeface="Times New Roman" panose="02020603050405020304" pitchFamily="18" charset="0"/>
              </a:rPr>
              <a:t>4.	</a:t>
            </a:r>
            <a:r>
              <a:rPr lang="hu-HU" altLang="hu-HU" b="1"/>
              <a:t>Belföld, külföld (</a:t>
            </a:r>
            <a:r>
              <a:rPr lang="hu-HU" altLang="hu-HU"/>
              <a:t>beszerzés és értékesítés,- logisztikai megfontolások)</a:t>
            </a:r>
          </a:p>
          <a:p>
            <a:pPr marL="292100" indent="-292100"/>
            <a:r>
              <a:rPr lang="hu-HU" altLang="hu-HU" b="1">
                <a:cs typeface="Times New Roman" panose="02020603050405020304" pitchFamily="18" charset="0"/>
              </a:rPr>
              <a:t>5.	</a:t>
            </a:r>
            <a:r>
              <a:rPr lang="hu-HU" altLang="hu-HU" b="1"/>
              <a:t>Felelősség  </a:t>
            </a:r>
            <a:r>
              <a:rPr lang="hu-HU" altLang="hu-HU"/>
              <a:t>(kockázat,  szavatosság,  károkozás,  várható hibák, mulasztások, pénzügyi kockázatok, üzleti kockázatok,)</a:t>
            </a:r>
          </a:p>
          <a:p>
            <a:pPr marL="292100" indent="-292100"/>
            <a:r>
              <a:rPr lang="hu-HU" altLang="hu-HU" b="1">
                <a:cs typeface="Times New Roman" panose="02020603050405020304" pitchFamily="18" charset="0"/>
              </a:rPr>
              <a:t>6.	</a:t>
            </a:r>
            <a:r>
              <a:rPr lang="hu-HU" altLang="hu-HU" b="1"/>
              <a:t>Alaptőke előírások</a:t>
            </a:r>
            <a:r>
              <a:rPr lang="hu-HU" altLang="hu-HU"/>
              <a:t> (e.v.,bt.,kkt. semmi, kft 3M, rt 20M)       </a:t>
            </a:r>
            <a:r>
              <a:rPr lang="hu-HU" altLang="hu-HU" b="1"/>
              <a:t>  </a:t>
            </a:r>
          </a:p>
          <a:p>
            <a:pPr marL="292100" indent="-292100"/>
            <a:r>
              <a:rPr lang="hu-HU" altLang="hu-HU" b="1">
                <a:cs typeface="Times New Roman" panose="02020603050405020304" pitchFamily="18" charset="0"/>
              </a:rPr>
              <a:t>7.	</a:t>
            </a:r>
            <a:r>
              <a:rPr lang="hu-HU" altLang="hu-HU" b="1"/>
              <a:t>Forrás igény</a:t>
            </a:r>
            <a:r>
              <a:rPr lang="hu-HU" altLang="hu-HU"/>
              <a:t> (a tevékenység – nem a jogi forma! alaptőke-szükséglete,  saját forrás-külső forrás,  tőke vagy hitel kell,)</a:t>
            </a:r>
          </a:p>
          <a:p>
            <a:pPr marL="292100" indent="-292100"/>
            <a:r>
              <a:rPr lang="hu-HU" altLang="hu-HU" b="1">
                <a:cs typeface="Times New Roman" panose="02020603050405020304" pitchFamily="18" charset="0"/>
              </a:rPr>
              <a:t>8.	</a:t>
            </a:r>
            <a:r>
              <a:rPr lang="hu-HU" altLang="hu-HU" b="1"/>
              <a:t>Bürokratikus szervezeti előírások</a:t>
            </a:r>
            <a:r>
              <a:rPr lang="hu-HU" altLang="hu-HU"/>
              <a:t> (igazgatóság, FB, könyvvizsgáló, taggyűlések, stb)</a:t>
            </a:r>
          </a:p>
          <a:p>
            <a:pPr marL="292100" indent="-292100"/>
            <a:r>
              <a:rPr lang="hu-HU" altLang="hu-HU" b="1">
                <a:cs typeface="Times New Roman" panose="02020603050405020304" pitchFamily="18" charset="0"/>
              </a:rPr>
              <a:t>9.	</a:t>
            </a:r>
            <a:r>
              <a:rPr lang="hu-HU" altLang="hu-HU" b="1"/>
              <a:t>Jogi macera</a:t>
            </a:r>
            <a:r>
              <a:rPr lang="hu-HU" altLang="hu-HU"/>
              <a:t> (alapítás előírásai pl. meghirdetés, változás-bejelentési kötelezettség formai kérdései) </a:t>
            </a:r>
          </a:p>
          <a:p>
            <a:pPr marL="292100" indent="-292100"/>
            <a:r>
              <a:rPr lang="hu-HU" altLang="hu-HU" b="1">
                <a:cs typeface="Times New Roman" panose="02020603050405020304" pitchFamily="18" charset="0"/>
              </a:rPr>
              <a:t>10.	</a:t>
            </a:r>
            <a:r>
              <a:rPr lang="hu-HU" altLang="hu-HU" b="1"/>
              <a:t>Cég fenntartás költségei</a:t>
            </a:r>
            <a:r>
              <a:rPr lang="hu-HU" altLang="hu-HU"/>
              <a:t> (auditálás, könyvvezetés, mérleg közzététele,)</a:t>
            </a:r>
          </a:p>
          <a:p>
            <a:pPr marL="292100" indent="-292100"/>
            <a:r>
              <a:rPr lang="hu-HU" altLang="hu-HU" b="1">
                <a:cs typeface="Times New Roman" panose="02020603050405020304" pitchFamily="18" charset="0"/>
              </a:rPr>
              <a:t>11.	</a:t>
            </a:r>
            <a:r>
              <a:rPr lang="hu-HU" altLang="hu-HU" b="1"/>
              <a:t>Rugalmasság – további partnerek bevonása </a:t>
            </a:r>
            <a:r>
              <a:rPr lang="hu-HU" altLang="hu-HU"/>
              <a:t>(tagfelvétel és kizárás)</a:t>
            </a:r>
          </a:p>
          <a:p>
            <a:pPr marL="292100" indent="-292100"/>
            <a:r>
              <a:rPr lang="hu-HU" altLang="hu-HU" b="1">
                <a:cs typeface="Times New Roman" panose="02020603050405020304" pitchFamily="18" charset="0"/>
              </a:rPr>
              <a:t>12.	</a:t>
            </a:r>
            <a:r>
              <a:rPr lang="hu-HU" altLang="hu-HU" b="1"/>
              <a:t>Felszámolás – megszüntetés szabályozása </a:t>
            </a:r>
          </a:p>
          <a:p>
            <a:pPr marL="292100" indent="-292100"/>
            <a:r>
              <a:rPr lang="hu-HU" altLang="hu-HU" b="1">
                <a:cs typeface="Times New Roman" panose="02020603050405020304" pitchFamily="18" charset="0"/>
              </a:rPr>
              <a:t>13.	</a:t>
            </a:r>
            <a:r>
              <a:rPr lang="hu-HU" altLang="hu-HU" b="1"/>
              <a:t>Adózási előírások v/s lehetőségek</a:t>
            </a:r>
            <a:r>
              <a:rPr lang="hu-HU" altLang="hu-HU"/>
              <a:t> (SzJA- ban történő adózás, EVA, TÁNYA, ÁFA-ügyek, átalányadó,)</a:t>
            </a:r>
          </a:p>
          <a:p>
            <a:pPr marL="292100" indent="-292100"/>
            <a:r>
              <a:rPr lang="hu-HU" altLang="hu-HU" b="1"/>
              <a:t>Végül +1: Akarunk-e még mindezek után vállalkozni?</a:t>
            </a:r>
          </a:p>
        </p:txBody>
      </p:sp>
    </p:spTree>
    <p:extLst>
      <p:ext uri="{BB962C8B-B14F-4D97-AF65-F5344CB8AC3E}">
        <p14:creationId xmlns:p14="http://schemas.microsoft.com/office/powerpoint/2010/main" val="4256949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2C37C-8543-4EBB-8293-1848A1630B70}" type="slidenum">
              <a:rPr lang="hu-HU" altLang="hu-HU"/>
              <a:pPr/>
              <a:t>15</a:t>
            </a:fld>
            <a:endParaRPr lang="hu-HU" altLang="hu-HU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5096671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2C37C-8543-4EBB-8293-1848A1630B70}" type="slidenum">
              <a:rPr lang="hu-HU" altLang="hu-HU"/>
              <a:pPr/>
              <a:t>16</a:t>
            </a:fld>
            <a:endParaRPr lang="hu-HU" altLang="hu-HU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655173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2C37C-8543-4EBB-8293-1848A1630B70}" type="slidenum">
              <a:rPr lang="hu-HU" altLang="hu-HU"/>
              <a:pPr/>
              <a:t>17</a:t>
            </a:fld>
            <a:endParaRPr lang="hu-HU" altLang="hu-HU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1045907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2C37C-8543-4EBB-8293-1848A1630B70}" type="slidenum">
              <a:rPr lang="hu-HU" altLang="hu-HU"/>
              <a:pPr/>
              <a:t>18</a:t>
            </a:fld>
            <a:endParaRPr lang="hu-HU" altLang="hu-HU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010771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029F6D-F9C2-4F4D-A020-FF29CD93644E}" type="slidenum">
              <a:rPr lang="hu-HU" altLang="hu-HU"/>
              <a:pPr/>
              <a:t>19</a:t>
            </a:fld>
            <a:endParaRPr lang="hu-HU" altLang="hu-HU"/>
          </a:p>
        </p:txBody>
      </p:sp>
      <p:sp>
        <p:nvSpPr>
          <p:cNvPr id="39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2355291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F39D24-E872-4882-BBD0-F19DD299FF95}" type="slidenum">
              <a:rPr lang="hu-HU" altLang="hu-HU"/>
              <a:pPr/>
              <a:t>20</a:t>
            </a:fld>
            <a:endParaRPr lang="hu-HU" altLang="hu-HU"/>
          </a:p>
        </p:txBody>
      </p:sp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535556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AABC2D-1BD6-4C9B-B44E-E06C0A0C618E}" type="slidenum">
              <a:rPr lang="hu-HU" altLang="hu-HU"/>
              <a:pPr/>
              <a:t>3</a:t>
            </a:fld>
            <a:endParaRPr lang="hu-HU" altLang="hu-HU"/>
          </a:p>
        </p:txBody>
      </p:sp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443030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8E147-2F70-4E38-93A3-D29820DFF16D}" type="slidenum">
              <a:rPr lang="hu-HU" altLang="hu-HU"/>
              <a:pPr/>
              <a:t>21</a:t>
            </a:fld>
            <a:endParaRPr lang="hu-HU" altLang="hu-HU"/>
          </a:p>
        </p:txBody>
      </p:sp>
      <p:sp>
        <p:nvSpPr>
          <p:cNvPr id="40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81363" y="574675"/>
            <a:ext cx="3419475" cy="1924050"/>
          </a:xfrm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2498725"/>
            <a:ext cx="5013325" cy="6286500"/>
          </a:xfrm>
          <a:noFill/>
          <a:ln/>
        </p:spPr>
        <p:txBody>
          <a:bodyPr lIns="89996" tIns="44998" rIns="89996" bIns="44998"/>
          <a:lstStyle/>
          <a:p>
            <a:pPr defTabSz="903288"/>
            <a:r>
              <a:rPr lang="en-US" altLang="hu-HU" sz="1000" b="1" dirty="0"/>
              <a:t>Tool:	G.R.P.I. Check List </a:t>
            </a:r>
            <a:r>
              <a:rPr lang="en-US" altLang="hu-HU" sz="1000" dirty="0"/>
              <a:t>- This tool is based on a simple model for team formation.  It challenges the team to consider four critical and interrelated aspects of teamwork:  </a:t>
            </a:r>
            <a:br>
              <a:rPr lang="en-US" altLang="hu-HU" sz="1000" dirty="0"/>
            </a:br>
            <a:r>
              <a:rPr lang="en-US" altLang="hu-HU" sz="1000" b="1" dirty="0"/>
              <a:t>G - G</a:t>
            </a:r>
            <a:r>
              <a:rPr lang="en-US" altLang="hu-HU" sz="1000" dirty="0"/>
              <a:t>oals</a:t>
            </a:r>
            <a:br>
              <a:rPr lang="en-US" altLang="hu-HU" sz="1000" dirty="0"/>
            </a:br>
            <a:r>
              <a:rPr lang="en-US" altLang="hu-HU" sz="1000" dirty="0"/>
              <a:t>Are the mission and goals of the team clear and accepted by all members?  Are they in tune with the team’s environment?</a:t>
            </a:r>
            <a:br>
              <a:rPr lang="en-US" altLang="hu-HU" sz="1000" dirty="0"/>
            </a:br>
            <a:r>
              <a:rPr lang="en-US" altLang="hu-HU" sz="1000" b="1" dirty="0"/>
              <a:t>R - R</a:t>
            </a:r>
            <a:r>
              <a:rPr lang="en-US" altLang="hu-HU" sz="1000" dirty="0"/>
              <a:t>oles</a:t>
            </a:r>
            <a:br>
              <a:rPr lang="en-US" altLang="hu-HU" sz="1000" dirty="0"/>
            </a:br>
            <a:r>
              <a:rPr lang="en-US" altLang="hu-HU" sz="1000" dirty="0"/>
              <a:t>Are the roles and responsibilities clearly described and understood?  Do the defined roles support the team goals fully?  Do the team members have the right </a:t>
            </a:r>
            <a:r>
              <a:rPr lang="en-US" altLang="hu-HU" sz="1000" dirty="0" err="1"/>
              <a:t>competnece</a:t>
            </a:r>
            <a:r>
              <a:rPr lang="en-US" altLang="hu-HU" sz="1000" dirty="0"/>
              <a:t> and resources to fulfill their responsibilities?</a:t>
            </a:r>
            <a:br>
              <a:rPr lang="en-US" altLang="hu-HU" sz="1000" dirty="0"/>
            </a:br>
            <a:r>
              <a:rPr lang="en-US" altLang="hu-HU" sz="1000" b="1" dirty="0"/>
              <a:t>P - P</a:t>
            </a:r>
            <a:r>
              <a:rPr lang="en-US" altLang="hu-HU" sz="1000" dirty="0"/>
              <a:t>rocesses and Procedures</a:t>
            </a:r>
            <a:br>
              <a:rPr lang="en-US" altLang="hu-HU" sz="1000" dirty="0"/>
            </a:br>
            <a:r>
              <a:rPr lang="en-US" altLang="hu-HU" sz="1000" dirty="0"/>
              <a:t>Are there processes and procedures operating in the group (such as problem solving methods, communication procedures, decision making processes, resource allocations that are:  Understood and acceptable?…Supportive to the group goals and roles?</a:t>
            </a:r>
            <a:br>
              <a:rPr lang="en-US" altLang="hu-HU" sz="1000" dirty="0"/>
            </a:br>
            <a:r>
              <a:rPr lang="en-US" altLang="hu-HU" sz="1000" b="1" dirty="0"/>
              <a:t>I - I</a:t>
            </a:r>
            <a:r>
              <a:rPr lang="en-US" altLang="hu-HU" sz="1000" dirty="0"/>
              <a:t>nterpersonal relationships</a:t>
            </a:r>
            <a:br>
              <a:rPr lang="en-US" altLang="hu-HU" sz="1000" dirty="0"/>
            </a:br>
            <a:r>
              <a:rPr lang="en-US" altLang="hu-HU" sz="1000" dirty="0"/>
              <a:t>Are the relationships among the team members healthy and supportive of good team work?  Is there a healthy level of trust, openness and acceptance in the group?</a:t>
            </a:r>
          </a:p>
          <a:p>
            <a:pPr defTabSz="903288"/>
            <a:r>
              <a:rPr lang="en-US" altLang="hu-HU" sz="1000" b="1" dirty="0"/>
              <a:t>Uses:	</a:t>
            </a:r>
            <a:r>
              <a:rPr lang="en-US" altLang="hu-HU" sz="1000" dirty="0"/>
              <a:t>An excellent organizing tool for newly-formed teams or for teams that have been underway for a while, but who have never taken time to look at their teamwork</a:t>
            </a:r>
          </a:p>
          <a:p>
            <a:pPr defTabSz="903288">
              <a:lnSpc>
                <a:spcPct val="91000"/>
              </a:lnSpc>
              <a:spcBef>
                <a:spcPct val="45000"/>
              </a:spcBef>
            </a:pPr>
            <a:r>
              <a:rPr lang="en-US" altLang="hu-HU" sz="1000" b="1" dirty="0"/>
              <a:t>Timing:	</a:t>
            </a:r>
            <a:r>
              <a:rPr lang="en-US" altLang="hu-HU" sz="1000" dirty="0"/>
              <a:t>Ideally, this tool should be used at one of the first team meetings;  it can and should be updated as the project unfolds and is especially useful when the team isn’t working well and you’re not sure what is wrong.</a:t>
            </a:r>
          </a:p>
          <a:p>
            <a:pPr defTabSz="903288">
              <a:lnSpc>
                <a:spcPct val="91000"/>
              </a:lnSpc>
              <a:spcBef>
                <a:spcPct val="45000"/>
              </a:spcBef>
            </a:pPr>
            <a:endParaRPr lang="en-US" altLang="hu-HU" sz="1000" dirty="0"/>
          </a:p>
          <a:p>
            <a:pPr defTabSz="903288">
              <a:lnSpc>
                <a:spcPct val="93000"/>
              </a:lnSpc>
              <a:spcBef>
                <a:spcPct val="19000"/>
              </a:spcBef>
            </a:pPr>
            <a:r>
              <a:rPr lang="en-US" altLang="hu-HU" sz="1000" b="1" dirty="0"/>
              <a:t>Tips:	</a:t>
            </a:r>
            <a:r>
              <a:rPr lang="en-US" altLang="hu-HU" sz="1000" dirty="0"/>
              <a:t>In addition to the formal G.R.P.I. check list, you can use the model as a form of process check from time to time.  To do so, simply ask team members to vote on each of the four dimensions using a “fist-to-five” technique (five fingers = great; a fist = zero progress).</a:t>
            </a:r>
          </a:p>
          <a:p>
            <a:pPr defTabSz="903288">
              <a:lnSpc>
                <a:spcPct val="93000"/>
              </a:lnSpc>
              <a:spcBef>
                <a:spcPct val="19000"/>
              </a:spcBef>
            </a:pPr>
            <a:endParaRPr lang="en-US" altLang="hu-HU" sz="1000" dirty="0"/>
          </a:p>
          <a:p>
            <a:pPr defTabSz="903288">
              <a:lnSpc>
                <a:spcPct val="93000"/>
              </a:lnSpc>
              <a:spcBef>
                <a:spcPct val="19000"/>
              </a:spcBef>
            </a:pPr>
            <a:r>
              <a:rPr lang="en-US" altLang="hu-HU" sz="1000" b="1" dirty="0"/>
              <a:t>Steps: </a:t>
            </a:r>
            <a:r>
              <a:rPr lang="en-US" altLang="hu-HU" sz="1000" dirty="0"/>
              <a:t> 1.	Distribute copies of the check list to all team members prior to a team meeting to discuss these questions;  invite team members to add to the details on each of the four dimensions of the check list.</a:t>
            </a:r>
          </a:p>
          <a:p>
            <a:pPr defTabSz="903288">
              <a:lnSpc>
                <a:spcPct val="93000"/>
              </a:lnSpc>
              <a:spcBef>
                <a:spcPct val="19000"/>
              </a:spcBef>
            </a:pPr>
            <a:endParaRPr lang="en-US" altLang="hu-HU" sz="1000" dirty="0"/>
          </a:p>
          <a:p>
            <a:pPr defTabSz="903288">
              <a:lnSpc>
                <a:spcPct val="93000"/>
              </a:lnSpc>
              <a:spcBef>
                <a:spcPct val="19000"/>
              </a:spcBef>
            </a:pPr>
            <a:r>
              <a:rPr lang="en-US" altLang="hu-HU" sz="1000" dirty="0"/>
              <a:t>             2.	Meet as a group to discuss and resolve issues related to the check list.</a:t>
            </a:r>
          </a:p>
          <a:p>
            <a:pPr defTabSz="903288">
              <a:lnSpc>
                <a:spcPct val="93000"/>
              </a:lnSpc>
              <a:spcBef>
                <a:spcPct val="19000"/>
              </a:spcBef>
            </a:pPr>
            <a:endParaRPr lang="en-US" altLang="hu-HU" sz="1000" dirty="0"/>
          </a:p>
          <a:p>
            <a:pPr defTabSz="903288">
              <a:lnSpc>
                <a:spcPct val="93000"/>
              </a:lnSpc>
              <a:spcBef>
                <a:spcPct val="19000"/>
              </a:spcBef>
            </a:pPr>
            <a:r>
              <a:rPr lang="en-US" altLang="hu-HU" sz="1000" dirty="0"/>
              <a:t>             3.	Share certain aspects with Team Sponsor if appropriate.</a:t>
            </a:r>
          </a:p>
          <a:p>
            <a:pPr defTabSz="903288">
              <a:lnSpc>
                <a:spcPct val="93000"/>
              </a:lnSpc>
              <a:spcBef>
                <a:spcPct val="19000"/>
              </a:spcBef>
            </a:pPr>
            <a:endParaRPr lang="en-US" altLang="hu-HU" sz="1000" dirty="0"/>
          </a:p>
          <a:p>
            <a:pPr defTabSz="903288">
              <a:lnSpc>
                <a:spcPct val="93000"/>
              </a:lnSpc>
              <a:spcBef>
                <a:spcPct val="19000"/>
              </a:spcBef>
            </a:pPr>
            <a:r>
              <a:rPr lang="en-US" altLang="hu-HU" sz="1000" dirty="0"/>
              <a:t>             4.	OPTION:  When there is considerable disagreement or tension within the team environment, team members can choose to complete the questionnaire individually and turn it in to a neutral party (the Coach) who will collate the data and give it back to the team in an aggregate fashion (thus protecting the anonymity of individual team members). </a:t>
            </a:r>
          </a:p>
          <a:p>
            <a:pPr defTabSz="903288">
              <a:lnSpc>
                <a:spcPct val="93000"/>
              </a:lnSpc>
              <a:spcBef>
                <a:spcPct val="19000"/>
              </a:spcBef>
            </a:pPr>
            <a:endParaRPr lang="en-US" altLang="hu-HU" sz="1000" dirty="0"/>
          </a:p>
          <a:p>
            <a:pPr defTabSz="903288"/>
            <a:endParaRPr lang="en-US" altLang="hu-HU" sz="1000" dirty="0"/>
          </a:p>
        </p:txBody>
      </p:sp>
    </p:spTree>
    <p:extLst>
      <p:ext uri="{BB962C8B-B14F-4D97-AF65-F5344CB8AC3E}">
        <p14:creationId xmlns:p14="http://schemas.microsoft.com/office/powerpoint/2010/main" val="42750963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8CE149-0FE4-4026-AEE0-A3055EB762AE}" type="slidenum">
              <a:rPr lang="hu-HU" altLang="hu-HU"/>
              <a:pPr/>
              <a:t>22</a:t>
            </a:fld>
            <a:endParaRPr lang="hu-HU" altLang="hu-HU"/>
          </a:p>
        </p:txBody>
      </p:sp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7567843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284CAF-7B58-4AE5-A034-106FC6C3C336}" type="slidenum">
              <a:rPr lang="hu-HU" altLang="hu-HU"/>
              <a:pPr/>
              <a:t>23</a:t>
            </a:fld>
            <a:endParaRPr lang="hu-HU" altLang="hu-HU"/>
          </a:p>
        </p:txBody>
      </p:sp>
      <p:sp>
        <p:nvSpPr>
          <p:cNvPr id="40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103747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B1ECDB-D634-40D6-B103-EC5514438645}" type="slidenum">
              <a:rPr lang="hu-HU" altLang="hu-HU"/>
              <a:pPr/>
              <a:t>24</a:t>
            </a:fld>
            <a:endParaRPr lang="hu-HU" altLang="hu-HU"/>
          </a:p>
        </p:txBody>
      </p:sp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6773385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763B62-3D09-4B3C-AFD3-2F25AF86F305}" type="slidenum">
              <a:rPr lang="hu-HU" altLang="hu-HU"/>
              <a:pPr/>
              <a:t>25</a:t>
            </a:fld>
            <a:endParaRPr lang="hu-HU" altLang="hu-HU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2768370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94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4D0DC2-EBEE-4451-82EA-8E51EDBEAF94}" type="slidenum">
              <a:rPr lang="hu-HU" altLang="hu-HU"/>
              <a:pPr/>
              <a:t>4</a:t>
            </a:fld>
            <a:endParaRPr lang="hu-HU" altLang="hu-HU"/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513328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67B98-C141-4662-9544-7E4753987B25}" type="slidenum">
              <a:rPr lang="hu-HU" altLang="hu-HU"/>
              <a:pPr/>
              <a:t>5</a:t>
            </a:fld>
            <a:endParaRPr lang="hu-HU" altLang="hu-HU"/>
          </a:p>
        </p:txBody>
      </p:sp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154774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475F6F-EE4D-437C-B31B-1B614AF91C49}" type="slidenum">
              <a:rPr lang="hu-HU" altLang="hu-HU"/>
              <a:pPr/>
              <a:t>6</a:t>
            </a:fld>
            <a:endParaRPr lang="hu-HU" altLang="hu-HU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733751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9D81C-5C90-474A-8658-01C5A9545F48}" type="slidenum">
              <a:rPr lang="hu-HU" altLang="hu-HU"/>
              <a:pPr/>
              <a:t>7</a:t>
            </a:fld>
            <a:endParaRPr lang="hu-HU" altLang="hu-HU"/>
          </a:p>
        </p:txBody>
      </p:sp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783666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F598B-8567-492C-BD20-5F9339C17EFF}" type="slidenum">
              <a:rPr lang="hu-HU" altLang="hu-HU"/>
              <a:pPr/>
              <a:t>8</a:t>
            </a:fld>
            <a:endParaRPr lang="hu-HU" altLang="hu-HU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677734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19A099-0E1C-46E2-835F-CB09B1BB27BE}" type="slidenum">
              <a:rPr lang="hu-HU" altLang="hu-HU"/>
              <a:pPr/>
              <a:t>9</a:t>
            </a:fld>
            <a:endParaRPr lang="hu-HU" altLang="hu-HU"/>
          </a:p>
        </p:txBody>
      </p:sp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081065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Kisvállalkozások indítása, működtetése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2004.11.15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9. előadás A vállalkozás megalapítása, indítása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101619-0F05-440F-8863-7379C882750C}" type="slidenum">
              <a:rPr lang="hu-HU" altLang="hu-HU"/>
              <a:pPr/>
              <a:t>10</a:t>
            </a:fld>
            <a:endParaRPr lang="hu-HU" altLang="hu-HU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593471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A2A1C983-5EA2-4430-924A-294C3181C9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9331"/>
            <a:ext cx="24377650" cy="12917240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ADD94DD0-AE0D-4F8B-B56A-F1A806755D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11962" b="15772"/>
          <a:stretch/>
        </p:blipFill>
        <p:spPr>
          <a:xfrm>
            <a:off x="9240252" y="501031"/>
            <a:ext cx="10215093" cy="4957721"/>
          </a:xfrm>
          <a:prstGeom prst="rect">
            <a:avLst/>
          </a:prstGeom>
        </p:spPr>
      </p:pic>
      <p:pic>
        <p:nvPicPr>
          <p:cNvPr id="4" name="Kép 79">
            <a:extLst>
              <a:ext uri="{FF2B5EF4-FFF2-40B4-BE49-F238E27FC236}">
                <a16:creationId xmlns="" xmlns:a16="http://schemas.microsoft.com/office/drawing/2014/main" id="{61309A0B-D818-44B5-B884-7A2CCE125B23}"/>
              </a:ext>
            </a:extLst>
          </p:cNvPr>
          <p:cNvPicPr/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487" y="12690871"/>
            <a:ext cx="1142931" cy="762620"/>
          </a:xfrm>
          <a:prstGeom prst="rect">
            <a:avLst/>
          </a:prstGeom>
        </p:spPr>
      </p:pic>
      <p:sp>
        <p:nvSpPr>
          <p:cNvPr id="5" name="Caixa de texto 120">
            <a:extLst>
              <a:ext uri="{FF2B5EF4-FFF2-40B4-BE49-F238E27FC236}">
                <a16:creationId xmlns="" xmlns:a16="http://schemas.microsoft.com/office/drawing/2014/main" id="{B8F4D66B-1442-411F-A860-C0079A083A21}"/>
              </a:ext>
            </a:extLst>
          </p:cNvPr>
          <p:cNvSpPr txBox="1"/>
          <p:nvPr userDrawn="1"/>
        </p:nvSpPr>
        <p:spPr>
          <a:xfrm>
            <a:off x="10301700" y="12726884"/>
            <a:ext cx="12181781" cy="69059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solidFill>
                  <a:srgbClr val="000000"/>
                </a:solidFill>
              </a:rPr>
              <a:t>This project has received funding from the European Union’s Erasmus+ programme under the registration number 2018-1-HU01-KA203-047766. This document reflects only the author’s view and the Commission is not responsible for any use that may be made of the information it contains.</a:t>
            </a:r>
            <a:endParaRPr lang="pt-PT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93305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638" y="8813800"/>
            <a:ext cx="20721637" cy="2724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5638" y="5813425"/>
            <a:ext cx="20721637" cy="30003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2004.11.25.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_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335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5"/>
            <a:ext cx="10771188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1188" cy="7902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4088" y="3070225"/>
            <a:ext cx="10774362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4088" y="4349750"/>
            <a:ext cx="10774362" cy="7902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2004.11.25.</a:t>
            </a:r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_</a:t>
            </a: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8216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2004.11.25.</a:t>
            </a:r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_</a:t>
            </a: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2475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2004.11.25.</a:t>
            </a:r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_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6629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6100"/>
            <a:ext cx="8020050" cy="2324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1350" y="546100"/>
            <a:ext cx="13627100" cy="11706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2870200"/>
            <a:ext cx="8020050" cy="9382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2004.11.25.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_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15198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375" y="9601200"/>
            <a:ext cx="14625638" cy="1133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8375" y="1225550"/>
            <a:ext cx="14625638" cy="8229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8375" y="10734675"/>
            <a:ext cx="14625638" cy="160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2004.11.25.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_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8031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2004.11.25.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_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05331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3638" y="549275"/>
            <a:ext cx="5484812" cy="11703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5"/>
            <a:ext cx="16302038" cy="11703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2004.11.25.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_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96912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Background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extLst>
              <a:ext uri="{FF2B5EF4-FFF2-40B4-BE49-F238E27FC236}">
                <a16:creationId xmlns="" xmlns:a16="http://schemas.microsoft.com/office/drawing/2014/main" id="{D602CB3A-B6AD-40BE-B688-FE7116FDC6EF}"/>
              </a:ext>
            </a:extLst>
          </p:cNvPr>
          <p:cNvSpPr/>
          <p:nvPr userDrawn="1"/>
        </p:nvSpPr>
        <p:spPr>
          <a:xfrm>
            <a:off x="22077640" y="124105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E2A38B28-E866-4AC0-AB8B-05A8A2FDC7B9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‹Nº›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2F8D4856-7908-4C77-ADA7-D175EB747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11962" b="15772"/>
          <a:stretch/>
        </p:blipFill>
        <p:spPr>
          <a:xfrm>
            <a:off x="1655252" y="11737725"/>
            <a:ext cx="2843872" cy="138022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675964" y="730253"/>
            <a:ext cx="21025723" cy="2651126"/>
          </a:xfrm>
          <a:prstGeom prst="rect">
            <a:avLst/>
          </a:prstGeom>
        </p:spPr>
        <p:txBody>
          <a:bodyPr/>
          <a:lstStyle>
            <a:lvl1pPr>
              <a:defRPr sz="8800" b="0">
                <a:solidFill>
                  <a:srgbClr val="0F6485"/>
                </a:solidFill>
              </a:defRPr>
            </a:lvl1pPr>
          </a:lstStyle>
          <a:p>
            <a:r>
              <a:rPr lang="en-US" sz="6400" b="1" spc="500" dirty="0">
                <a:solidFill>
                  <a:srgbClr val="0F6485"/>
                </a:solidFill>
                <a:latin typeface="Arial Black" panose="020B0A04020102020204" pitchFamily="34" charset="0"/>
                <a:ea typeface="Lato Black" charset="0"/>
                <a:cs typeface="Lato Black" charset="0"/>
                <a:sym typeface="Bebas Neue" charset="0"/>
              </a:rPr>
              <a:t>1. Insert title here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7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0F90A2CA-148F-4333-A164-1BAD093B76D2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‹Nº›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4" name="Caixa de texto 120">
            <a:extLst>
              <a:ext uri="{FF2B5EF4-FFF2-40B4-BE49-F238E27FC236}">
                <a16:creationId xmlns="" xmlns:a16="http://schemas.microsoft.com/office/drawing/2014/main" id="{713124F2-5FB6-4BA6-BCAC-4D724ABC7CBB}"/>
              </a:ext>
            </a:extLst>
          </p:cNvPr>
          <p:cNvSpPr txBox="1"/>
          <p:nvPr userDrawn="1"/>
        </p:nvSpPr>
        <p:spPr>
          <a:xfrm>
            <a:off x="7460411" y="12765740"/>
            <a:ext cx="12181781" cy="69059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solidFill>
                  <a:srgbClr val="000000"/>
                </a:solidFill>
              </a:rPr>
              <a:t>This project has received funding from the European Union’s Erasmus+ programme under the registration number 2018-1-HU01-KA203-047766. This document reflects only the author’s view and the Commission is not responsible for any use that may be made of the information it contains.</a:t>
            </a:r>
            <a:endParaRPr lang="pt-PT" sz="1600" dirty="0">
              <a:solidFill>
                <a:srgbClr val="000000"/>
              </a:solidFill>
            </a:endParaRPr>
          </a:p>
        </p:txBody>
      </p:sp>
      <p:pic>
        <p:nvPicPr>
          <p:cNvPr id="6" name="Kép 79">
            <a:extLst>
              <a:ext uri="{FF2B5EF4-FFF2-40B4-BE49-F238E27FC236}">
                <a16:creationId xmlns="" xmlns:a16="http://schemas.microsoft.com/office/drawing/2014/main" id="{6810AEDF-AED2-419D-ABC1-A14DD28DB841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181" y="12693714"/>
            <a:ext cx="1142931" cy="7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76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0613571" cy="13715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="" xmlns:a16="http://schemas.microsoft.com/office/drawing/2014/main" id="{2AF9D21B-8C75-49E3-B6ED-054806C35A25}"/>
              </a:ext>
            </a:extLst>
          </p:cNvPr>
          <p:cNvSpPr/>
          <p:nvPr userDrawn="1"/>
        </p:nvSpPr>
        <p:spPr>
          <a:xfrm>
            <a:off x="22077640" y="124105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4" name="TextBox 11">
            <a:extLst>
              <a:ext uri="{FF2B5EF4-FFF2-40B4-BE49-F238E27FC236}">
                <a16:creationId xmlns="" xmlns:a16="http://schemas.microsoft.com/office/drawing/2014/main" id="{92FE75B3-B5AB-4EB8-9E80-651527A5BEB7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‹Nº›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14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altLang="hu-HU" smtClean="0"/>
              <a:t>_</a:t>
            </a:r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7" name="Rectangle 15">
            <a:extLst>
              <a:ext uri="{FF2B5EF4-FFF2-40B4-BE49-F238E27FC236}">
                <a16:creationId xmlns="" xmlns:a16="http://schemas.microsoft.com/office/drawing/2014/main" id="{D602CB3A-B6AD-40BE-B688-FE7116FDC6EF}"/>
              </a:ext>
            </a:extLst>
          </p:cNvPr>
          <p:cNvSpPr/>
          <p:nvPr userDrawn="1"/>
        </p:nvSpPr>
        <p:spPr>
          <a:xfrm>
            <a:off x="22230040" y="125629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8" name="TextBox 11">
            <a:extLst>
              <a:ext uri="{FF2B5EF4-FFF2-40B4-BE49-F238E27FC236}">
                <a16:creationId xmlns="" xmlns:a16="http://schemas.microsoft.com/office/drawing/2014/main" id="{E2A38B28-E866-4AC0-AB8B-05A8A2FDC7B9}"/>
              </a:ext>
            </a:extLst>
          </p:cNvPr>
          <p:cNvSpPr txBox="1"/>
          <p:nvPr userDrawn="1"/>
        </p:nvSpPr>
        <p:spPr>
          <a:xfrm>
            <a:off x="22284737" y="127182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‹Nº›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pic>
        <p:nvPicPr>
          <p:cNvPr id="9" name="Imagem 3">
            <a:extLst>
              <a:ext uri="{FF2B5EF4-FFF2-40B4-BE49-F238E27FC236}">
                <a16:creationId xmlns="" xmlns:a16="http://schemas.microsoft.com/office/drawing/2014/main" id="{2F8D4856-7908-4C77-ADA7-D175EB747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11962" b="15772"/>
          <a:stretch/>
        </p:blipFill>
        <p:spPr>
          <a:xfrm>
            <a:off x="1807652" y="11890125"/>
            <a:ext cx="2843872" cy="138022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1828364" y="3803650"/>
            <a:ext cx="21025723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70484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altLang="hu-HU" dirty="0" smtClean="0"/>
              <a:t>_</a:t>
            </a:r>
            <a:endParaRPr lang="hu-HU" alt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6" name="Rectangle 15">
            <a:extLst>
              <a:ext uri="{FF2B5EF4-FFF2-40B4-BE49-F238E27FC236}">
                <a16:creationId xmlns="" xmlns:a16="http://schemas.microsoft.com/office/drawing/2014/main" id="{D602CB3A-B6AD-40BE-B688-FE7116FDC6EF}"/>
              </a:ext>
            </a:extLst>
          </p:cNvPr>
          <p:cNvSpPr/>
          <p:nvPr userDrawn="1"/>
        </p:nvSpPr>
        <p:spPr>
          <a:xfrm>
            <a:off x="22077640" y="124105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="" xmlns:a16="http://schemas.microsoft.com/office/drawing/2014/main" id="{E2A38B28-E866-4AC0-AB8B-05A8A2FDC7B9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‹Nº›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pic>
        <p:nvPicPr>
          <p:cNvPr id="8" name="Imagem 3">
            <a:extLst>
              <a:ext uri="{FF2B5EF4-FFF2-40B4-BE49-F238E27FC236}">
                <a16:creationId xmlns="" xmlns:a16="http://schemas.microsoft.com/office/drawing/2014/main" id="{2F8D4856-7908-4C77-ADA7-D175EB747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11962" b="15772"/>
          <a:stretch/>
        </p:blipFill>
        <p:spPr>
          <a:xfrm>
            <a:off x="1655252" y="11737725"/>
            <a:ext cx="2843872" cy="1380225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09209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 és tartalom a szöveg fel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975259" y="184150"/>
            <a:ext cx="16251767" cy="9144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828324" y="3962400"/>
            <a:ext cx="20721003" cy="39624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828324" y="8229600"/>
            <a:ext cx="20721003" cy="39624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8" name="Rectangle 15">
            <a:extLst>
              <a:ext uri="{FF2B5EF4-FFF2-40B4-BE49-F238E27FC236}">
                <a16:creationId xmlns="" xmlns:a16="http://schemas.microsoft.com/office/drawing/2014/main" id="{D602CB3A-B6AD-40BE-B688-FE7116FDC6EF}"/>
              </a:ext>
            </a:extLst>
          </p:cNvPr>
          <p:cNvSpPr/>
          <p:nvPr userDrawn="1"/>
        </p:nvSpPr>
        <p:spPr>
          <a:xfrm>
            <a:off x="22077640" y="124105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9" name="TextBox 11">
            <a:extLst>
              <a:ext uri="{FF2B5EF4-FFF2-40B4-BE49-F238E27FC236}">
                <a16:creationId xmlns="" xmlns:a16="http://schemas.microsoft.com/office/drawing/2014/main" id="{E2A38B28-E866-4AC0-AB8B-05A8A2FDC7B9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‹Nº›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pic>
        <p:nvPicPr>
          <p:cNvPr id="10" name="Imagem 3">
            <a:extLst>
              <a:ext uri="{FF2B5EF4-FFF2-40B4-BE49-F238E27FC236}">
                <a16:creationId xmlns="" xmlns:a16="http://schemas.microsoft.com/office/drawing/2014/main" id="{2F8D4856-7908-4C77-ADA7-D175EB747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11962" b="15772"/>
          <a:stretch/>
        </p:blipFill>
        <p:spPr>
          <a:xfrm>
            <a:off x="1655252" y="11737725"/>
            <a:ext cx="2843872" cy="1380225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3785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0"/>
            <a:ext cx="20720050" cy="2940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6013" y="7772400"/>
            <a:ext cx="17065625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2004.11.25.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_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4130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2004.11.25.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_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5649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476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4034" r:id="rId2"/>
    <p:sldLayoutId id="2147484016" r:id="rId3"/>
    <p:sldLayoutId id="2147484056" r:id="rId4"/>
    <p:sldLayoutId id="2147484071" r:id="rId5"/>
    <p:sldLayoutId id="2147484073" r:id="rId6"/>
    <p:sldLayoutId id="2147484074" r:id="rId7"/>
  </p:sldLayoutIdLst>
  <p:hf sldNum="0"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800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5"/>
            <a:ext cx="21939250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0"/>
            <a:ext cx="21939250" cy="9051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00"/>
            <a:ext cx="568801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2004.11.25.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29613" y="12712700"/>
            <a:ext cx="771842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_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0438" y="12712700"/>
            <a:ext cx="568801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470C1-1A11-45B0-AB37-ADBCA84B0D59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Rectangle 15">
            <a:extLst>
              <a:ext uri="{FF2B5EF4-FFF2-40B4-BE49-F238E27FC236}">
                <a16:creationId xmlns="" xmlns:a16="http://schemas.microsoft.com/office/drawing/2014/main" id="{7C6046A9-57AF-4749-9A25-96F06AC71BDE}"/>
              </a:ext>
            </a:extLst>
          </p:cNvPr>
          <p:cNvSpPr/>
          <p:nvPr userDrawn="1"/>
        </p:nvSpPr>
        <p:spPr>
          <a:xfrm>
            <a:off x="22077640" y="124105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8" name="TextBox 11">
            <a:extLst>
              <a:ext uri="{FF2B5EF4-FFF2-40B4-BE49-F238E27FC236}">
                <a16:creationId xmlns="" xmlns:a16="http://schemas.microsoft.com/office/drawing/2014/main" id="{64852EA0-A01D-4D10-90A0-D918B5B099B0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‹Nº›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35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daluciaemprende.e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rds.yahoo.com/S=96062857/K=entering+the+market/v=2/SID=e/l=II/R=28/SS=i/OID=b95e6b876b0039aa/;_ylt=A9iby4dOwC9EjsIA4k2JzbkF;_ylu=X3oDMTBkZHBkcXY4BHBvcwMyOARzZWMDc3I-/SIG=1de0n0o03/EXP=1144066510/*-http:/images.search.yahoo.com/search/images/view?back=http://images.search.yahoo.com/search/images?p%3Dentering%2Bthe%2Bmarket%26ei%3DUTF-8%26qp_p%3Dentering%2Bmarket%26imgsz%3Dall%26fr%3Dsfp%26b%3D21&amp;w=125&amp;h=74&amp;imgurl=www.xanthal.com/images/worldmap.jpg&amp;rurl=http://www.xanthal.com/international.htm&amp;size=3.4kB&amp;name=worldmap.jpg&amp;p=entering+the+market&amp;type=jpeg&amp;no=28&amp;tt=2,092&amp;ei=UTF-8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rds.yahoo.com/S=96062857/K=hiring/v=2/SID=e/l=II/R=1/SS=i/OID=786bdb4d9fda2f56/;_ylt=A9ibyGUWvy9EsyQAVamJzbkF;_ylu=X3oDMTBjMHZkMjZyBHBvcwMxBHNlYwNzcg--/SIG=1bfpvch1s/EXP=1144066198/*-http:/images.search.yahoo.com/search/images/view?back=http://images.search.yahoo.com/search/images?p%3Dhiring%26ei%3DUTF-8%26fr%3Dsfp%26x%3Dwrt&amp;w=161&amp;h=200&amp;imgurl=www.toolsforthetrades.com/images/hiring.jpg&amp;rurl=http://www.toolsforthetrades.com/images&amp;size=10.4kB&amp;name=hiring.jpg&amp;p=hiring&amp;type=jpeg&amp;no=1&amp;tt=62,791&amp;ei=UTF-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S=96062857/K=hiring/v=2/SID=e/l=II/R=1/SS=i/OID=786bdb4d9fda2f56/;_ylt=A9ibyGUWvy9EsyQAVamJzbkF;_ylu=X3oDMTBjMHZkMjZyBHBvcwMxBHNlYwNzcg--/SIG=1bfpvch1s/EXP=1144066198/*-http:/images.search.yahoo.com/search/images/view?back=http://images.search.yahoo.com/search/images?p%3Dhiring%26ei%3DUTF-8%26fr%3Dsfp%26x%3Dwrt&amp;w=161&amp;h=200&amp;imgurl=www.toolsforthetrades.com/images/hiring.jpg&amp;rurl=http://www.toolsforthetrades.com/images&amp;size=10.4kB&amp;name=hiring.jpg&amp;p=hiring&amp;type=jpeg&amp;no=1&amp;tt=62,791&amp;ei=UTF-8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S=96062857/K=entering+the+market/v=2/SID=e/l=II/R=28/SS=i/OID=b95e6b876b0039aa/;_ylt=A9iby4dOwC9EjsIA4k2JzbkF;_ylu=X3oDMTBkZHBkcXY4BHBvcwMyOARzZWMDc3I-/SIG=1de0n0o03/EXP=1144066510/*-http:/images.search.yahoo.com/search/images/view?back=http://images.search.yahoo.com/search/images?p%3Dentering%2Bthe%2Bmarket%26ei%3DUTF-8%26qp_p%3Dentering%2Bmarket%26imgsz%3Dall%26fr%3Dsfp%26b%3D21&amp;w=125&amp;h=74&amp;imgurl=www.xanthal.com/images/worldmap.jpg&amp;rurl=http://www.xanthal.com/international.htm&amp;size=3.4kB&amp;name=worldmap.jpg&amp;p=entering+the+market&amp;type=jpeg&amp;no=28&amp;tt=2,092&amp;ei=UTF-8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8.png"/><Relationship Id="rId3" Type="http://schemas.openxmlformats.org/officeDocument/2006/relationships/image" Target="../media/image11.jpeg"/><Relationship Id="rId7" Type="http://schemas.openxmlformats.org/officeDocument/2006/relationships/image" Target="../media/image9.sv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7.svg"/><Relationship Id="rId10" Type="http://schemas.openxmlformats.org/officeDocument/2006/relationships/image" Target="../media/image12.svg"/><Relationship Id="rId4" Type="http://schemas.openxmlformats.org/officeDocument/2006/relationships/image" Target="../media/image12.png"/><Relationship Id="rId9" Type="http://schemas.openxmlformats.org/officeDocument/2006/relationships/image" Target="../media/image15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1029A8F-BEE3-A743-8EE3-4302B742BA35}"/>
              </a:ext>
            </a:extLst>
          </p:cNvPr>
          <p:cNvSpPr txBox="1"/>
          <p:nvPr/>
        </p:nvSpPr>
        <p:spPr>
          <a:xfrm>
            <a:off x="262207" y="7769090"/>
            <a:ext cx="17258700" cy="474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3733"/>
              </a:lnSpc>
              <a:spcAft>
                <a:spcPts val="3199"/>
              </a:spcAft>
            </a:pPr>
            <a:r>
              <a:rPr lang="es-ES" sz="5400" b="1" spc="600" dirty="0" smtClean="0">
                <a:solidFill>
                  <a:schemeClr val="bg1"/>
                </a:solidFill>
                <a:latin typeface="Arial Black" panose="020B0A04020102020204" pitchFamily="34" charset="0"/>
                <a:ea typeface="Lato" charset="0"/>
                <a:cs typeface="Arial" panose="020B0604020202020204" pitchFamily="34" charset="0"/>
              </a:rPr>
              <a:t>ESTABLECER UNA PEQUEÑA EMPRESA</a:t>
            </a:r>
            <a:endParaRPr lang="en-US" sz="5400" b="1" spc="600" dirty="0">
              <a:solidFill>
                <a:schemeClr val="bg1"/>
              </a:solidFill>
              <a:latin typeface="Arial Black" panose="020B0A04020102020204" pitchFamily="34" charset="0"/>
              <a:ea typeface="Lato" charset="0"/>
              <a:cs typeface="Arial" panose="020B0604020202020204" pitchFamily="34" charset="0"/>
            </a:endParaRPr>
          </a:p>
        </p:txBody>
      </p:sp>
      <p:sp>
        <p:nvSpPr>
          <p:cNvPr id="17" name="TextBox 7">
            <a:extLst>
              <a:ext uri="{FF2B5EF4-FFF2-40B4-BE49-F238E27FC236}">
                <a16:creationId xmlns="" xmlns:a16="http://schemas.microsoft.com/office/drawing/2014/main" id="{5D7D3096-2D07-4133-91AE-E25A524F6613}"/>
              </a:ext>
            </a:extLst>
          </p:cNvPr>
          <p:cNvSpPr txBox="1"/>
          <p:nvPr/>
        </p:nvSpPr>
        <p:spPr>
          <a:xfrm>
            <a:off x="456257" y="8495770"/>
            <a:ext cx="6401304" cy="474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3733"/>
              </a:lnSpc>
              <a:spcAft>
                <a:spcPts val="3199"/>
              </a:spcAft>
            </a:pPr>
            <a:r>
              <a:rPr lang="es-ES" sz="2800" b="1" spc="600" dirty="0" smtClean="0">
                <a:solidFill>
                  <a:schemeClr val="bg1"/>
                </a:solidFill>
                <a:latin typeface="Arial" panose="020B0604020202020204" pitchFamily="34" charset="0"/>
                <a:ea typeface="Lato" charset="0"/>
                <a:cs typeface="Arial" panose="020B0604020202020204" pitchFamily="34" charset="0"/>
              </a:rPr>
              <a:t>NORMATIVA Y FISCALIDAD</a:t>
            </a:r>
            <a:endParaRPr lang="en-US" sz="2800" b="1" spc="600" dirty="0">
              <a:solidFill>
                <a:schemeClr val="bg1"/>
              </a:solidFill>
              <a:latin typeface="Arial" panose="020B0604020202020204" pitchFamily="34" charset="0"/>
              <a:ea typeface="Lato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8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5964" y="730251"/>
            <a:ext cx="21025723" cy="632723"/>
          </a:xfrm>
        </p:spPr>
        <p:txBody>
          <a:bodyPr>
            <a:normAutofit fontScale="90000"/>
          </a:bodyPr>
          <a:lstStyle/>
          <a:p>
            <a:r>
              <a:rPr lang="en-US" altLang="hu-HU" dirty="0" smtClean="0"/>
              <a:t>Eficiencia fiscal</a:t>
            </a:r>
            <a:endParaRPr lang="en-US" altLang="hu-HU" dirty="0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6025" y="2286000"/>
            <a:ext cx="15544800" cy="10363200"/>
          </a:xfrm>
        </p:spPr>
        <p:txBody>
          <a:bodyPr/>
          <a:lstStyle/>
          <a:p>
            <a:r>
              <a:rPr lang="es-ES" altLang="hu-HU" sz="4800" dirty="0" smtClean="0"/>
              <a:t>Debes tener claro</a:t>
            </a:r>
          </a:p>
          <a:p>
            <a:pPr lvl="1"/>
            <a:r>
              <a:rPr lang="es-ES" altLang="hu-HU" sz="4800" dirty="0" smtClean="0"/>
              <a:t>¿Cuál es la base imponible y la política fiscal actual? </a:t>
            </a:r>
          </a:p>
          <a:p>
            <a:pPr lvl="1"/>
            <a:r>
              <a:rPr lang="es-ES" altLang="hu-HU" sz="4800" dirty="0" smtClean="0"/>
              <a:t>¿Cuándo hay que pagar?</a:t>
            </a:r>
          </a:p>
          <a:p>
            <a:pPr lvl="1"/>
            <a:r>
              <a:rPr lang="es-ES" altLang="hu-HU" sz="4800" dirty="0" smtClean="0"/>
              <a:t>¿Qué ventajas fiscales existen?</a:t>
            </a:r>
          </a:p>
          <a:p>
            <a:pPr lvl="1">
              <a:buFontTx/>
              <a:buNone/>
            </a:pPr>
            <a:endParaRPr lang="es-ES" altLang="hu-HU" sz="4800" dirty="0" smtClean="0"/>
          </a:p>
          <a:p>
            <a:r>
              <a:rPr lang="es-ES" altLang="hu-HU" sz="4800" dirty="0" smtClean="0"/>
              <a:t>La normativa puede cambiar cada año</a:t>
            </a:r>
          </a:p>
          <a:p>
            <a:endParaRPr lang="es-ES" altLang="hu-HU" sz="4800" dirty="0" smtClean="0"/>
          </a:p>
          <a:p>
            <a:r>
              <a:rPr lang="es-ES" altLang="hu-HU" sz="4800" dirty="0" smtClean="0"/>
              <a:t>Es útil conocer los principios de la fiscalidad</a:t>
            </a:r>
          </a:p>
          <a:p>
            <a:endParaRPr lang="es-ES" altLang="hu-HU" sz="4800" dirty="0" smtClean="0"/>
          </a:p>
          <a:p>
            <a:r>
              <a:rPr lang="es-ES" altLang="hu-HU" sz="4800" dirty="0" smtClean="0"/>
              <a:t>Merece la pena contratar a una buena asesoría fiscal y contable</a:t>
            </a:r>
            <a:endParaRPr lang="es-ES" altLang="hu-HU" sz="4800" dirty="0"/>
          </a:p>
        </p:txBody>
      </p:sp>
    </p:spTree>
    <p:extLst>
      <p:ext uri="{BB962C8B-B14F-4D97-AF65-F5344CB8AC3E}">
        <p14:creationId xmlns:p14="http://schemas.microsoft.com/office/powerpoint/2010/main" val="2820985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0825" y="4810126"/>
            <a:ext cx="13868400" cy="3200400"/>
          </a:xfrm>
          <a:solidFill>
            <a:srgbClr val="EAEAEA"/>
          </a:solidFill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lnSpc>
                <a:spcPct val="170000"/>
              </a:lnSpc>
              <a:buFontTx/>
              <a:buNone/>
            </a:pPr>
            <a:r>
              <a:rPr lang="es-ES" altLang="hu-HU" sz="8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Normas contables</a:t>
            </a:r>
            <a:endParaRPr lang="hu-HU" altLang="hu-HU" sz="88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43035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5964" y="730251"/>
            <a:ext cx="21025723" cy="1098549"/>
          </a:xfrm>
        </p:spPr>
        <p:txBody>
          <a:bodyPr>
            <a:normAutofit fontScale="90000"/>
          </a:bodyPr>
          <a:lstStyle/>
          <a:p>
            <a:r>
              <a:rPr lang="en-US" altLang="hu-HU" dirty="0" smtClean="0"/>
              <a:t>Consideraciones contables</a:t>
            </a:r>
            <a:endParaRPr lang="en-US" altLang="hu-HU" dirty="0"/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6025" y="2895600"/>
            <a:ext cx="15544800" cy="8229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s-ES" altLang="hu-HU" sz="4800" dirty="0" smtClean="0"/>
              <a:t>Las/os estudiantes de economía comprenden la importancia y el papel de la contabilidad en la empresa y pueden aplicarla fácilmente.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altLang="hu-HU" sz="4800" dirty="0" smtClean="0"/>
          </a:p>
          <a:p>
            <a:pPr>
              <a:lnSpc>
                <a:spcPct val="90000"/>
              </a:lnSpc>
            </a:pPr>
            <a:r>
              <a:rPr lang="es-ES" altLang="hu-HU" sz="4800" dirty="0" smtClean="0"/>
              <a:t>Aunque esto no es evidente para todas/os los empresarias/os.</a:t>
            </a:r>
          </a:p>
          <a:p>
            <a:pPr>
              <a:lnSpc>
                <a:spcPct val="90000"/>
              </a:lnSpc>
            </a:pPr>
            <a:endParaRPr lang="es-ES" altLang="hu-HU" sz="4800" dirty="0" smtClean="0"/>
          </a:p>
          <a:p>
            <a:pPr>
              <a:lnSpc>
                <a:spcPct val="90000"/>
              </a:lnSpc>
            </a:pPr>
            <a:r>
              <a:rPr lang="es-ES" altLang="hu-HU" sz="4800" dirty="0" smtClean="0"/>
              <a:t>La creación de un plan de cuentas y un Sistema de contabilidad sistemáticos es esencial en cada empresa.</a:t>
            </a:r>
          </a:p>
          <a:p>
            <a:pPr>
              <a:lnSpc>
                <a:spcPct val="90000"/>
              </a:lnSpc>
            </a:pPr>
            <a:endParaRPr lang="es-ES" altLang="hu-HU" sz="4800" dirty="0" smtClean="0"/>
          </a:p>
          <a:p>
            <a:pPr>
              <a:lnSpc>
                <a:spcPct val="90000"/>
              </a:lnSpc>
            </a:pPr>
            <a:r>
              <a:rPr lang="es-ES" altLang="hu-HU" sz="4800" dirty="0" smtClean="0"/>
              <a:t>Es necesaria una persona que se encargue de la contabilidad.</a:t>
            </a:r>
          </a:p>
          <a:p>
            <a:pPr>
              <a:lnSpc>
                <a:spcPct val="90000"/>
              </a:lnSpc>
            </a:pPr>
            <a:endParaRPr lang="en-US" altLang="hu-HU" sz="4800" dirty="0"/>
          </a:p>
          <a:p>
            <a:pPr>
              <a:lnSpc>
                <a:spcPct val="90000"/>
              </a:lnSpc>
            </a:pPr>
            <a:endParaRPr lang="en-US" altLang="hu-HU" sz="4800" dirty="0"/>
          </a:p>
        </p:txBody>
      </p:sp>
    </p:spTree>
    <p:extLst>
      <p:ext uri="{BB962C8B-B14F-4D97-AF65-F5344CB8AC3E}">
        <p14:creationId xmlns:p14="http://schemas.microsoft.com/office/powerpoint/2010/main" val="3027914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6025" y="3200400"/>
            <a:ext cx="13868400" cy="4419600"/>
          </a:xfrm>
          <a:solidFill>
            <a:srgbClr val="EAEAEA"/>
          </a:solidFill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buFontTx/>
              <a:buNone/>
            </a:pPr>
            <a:r>
              <a:rPr lang="es-ES" altLang="hu-HU" sz="8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¿Cómo podemos poner en marcha legalmente nuestra empresa</a:t>
            </a:r>
            <a:r>
              <a:rPr lang="hu-HU" altLang="hu-HU" sz="8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hu-HU" altLang="hu-HU" sz="48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5205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24983" y="609600"/>
            <a:ext cx="22146883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s-ES" altLang="hu-HU" b="0" dirty="0" smtClean="0"/>
              <a:t>Factores a considerar en la puesta en marcha</a:t>
            </a:r>
            <a:endParaRPr lang="es-ES" altLang="hu-HU" dirty="0"/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6025" y="2286000"/>
            <a:ext cx="15544800" cy="10363200"/>
          </a:xfrm>
        </p:spPr>
        <p:txBody>
          <a:bodyPr>
            <a:normAutofit fontScale="92500" lnSpcReduction="10000"/>
          </a:bodyPr>
          <a:lstStyle/>
          <a:p>
            <a:pPr marL="1143000" indent="-1143000">
              <a:buNone/>
            </a:pPr>
            <a:r>
              <a:rPr lang="en-US" altLang="hu-HU" sz="4000" dirty="0">
                <a:cs typeface="Times New Roman" panose="02020603050405020304" pitchFamily="18" charset="0"/>
              </a:rPr>
              <a:t>1.	</a:t>
            </a:r>
            <a:r>
              <a:rPr lang="es-ES" altLang="hu-HU" sz="4000" dirty="0" smtClean="0">
                <a:cs typeface="Times New Roman" panose="02020603050405020304" pitchFamily="18" charset="0"/>
              </a:rPr>
              <a:t>Objetivos de inversión y constitución</a:t>
            </a:r>
            <a:endParaRPr lang="es-ES" altLang="hu-HU" sz="4000" dirty="0" smtClean="0"/>
          </a:p>
          <a:p>
            <a:pPr marL="1143000" indent="-1143000" algn="just">
              <a:buNone/>
            </a:pPr>
            <a:r>
              <a:rPr lang="es-ES" altLang="hu-HU" sz="4000" dirty="0" smtClean="0">
                <a:cs typeface="Times New Roman" panose="02020603050405020304" pitchFamily="18" charset="0"/>
              </a:rPr>
              <a:t>2.	</a:t>
            </a:r>
            <a:r>
              <a:rPr lang="es-ES" altLang="hu-HU" sz="4000" dirty="0" smtClean="0"/>
              <a:t>Tamaño</a:t>
            </a:r>
          </a:p>
          <a:p>
            <a:pPr marL="1143000" indent="-1143000">
              <a:buNone/>
            </a:pPr>
            <a:r>
              <a:rPr lang="es-ES" altLang="hu-HU" sz="4000" dirty="0" smtClean="0">
                <a:cs typeface="Times New Roman" panose="02020603050405020304" pitchFamily="18" charset="0"/>
              </a:rPr>
              <a:t>3.	</a:t>
            </a:r>
            <a:r>
              <a:rPr lang="es-ES" altLang="hu-HU" sz="4000" dirty="0" smtClean="0"/>
              <a:t>Tipo de actividad</a:t>
            </a:r>
          </a:p>
          <a:p>
            <a:pPr marL="1143000" indent="-1143000">
              <a:buNone/>
            </a:pPr>
            <a:r>
              <a:rPr lang="es-ES" altLang="hu-HU" sz="4000" dirty="0" smtClean="0">
                <a:cs typeface="Times New Roman" panose="02020603050405020304" pitchFamily="18" charset="0"/>
              </a:rPr>
              <a:t>4.	Ubicación de la empresa (local, internacional, etc.)</a:t>
            </a:r>
            <a:endParaRPr lang="es-ES" altLang="hu-HU" sz="4000" dirty="0" smtClean="0"/>
          </a:p>
          <a:p>
            <a:pPr marL="1143000" indent="-1143000">
              <a:buNone/>
            </a:pPr>
            <a:r>
              <a:rPr lang="es-ES" altLang="hu-HU" sz="4000" dirty="0" smtClean="0">
                <a:cs typeface="Times New Roman" panose="02020603050405020304" pitchFamily="18" charset="0"/>
              </a:rPr>
              <a:t>5.	</a:t>
            </a:r>
            <a:r>
              <a:rPr lang="es-ES" altLang="hu-HU" sz="4000" dirty="0" smtClean="0"/>
              <a:t>Responsabilidad</a:t>
            </a:r>
          </a:p>
          <a:p>
            <a:pPr marL="1143000" indent="-1143000">
              <a:buNone/>
            </a:pPr>
            <a:r>
              <a:rPr lang="es-ES" altLang="hu-HU" sz="4000" dirty="0" smtClean="0">
                <a:cs typeface="Times New Roman" panose="02020603050405020304" pitchFamily="18" charset="0"/>
              </a:rPr>
              <a:t>6.	</a:t>
            </a:r>
            <a:r>
              <a:rPr lang="es-ES" altLang="hu-HU" sz="4000" dirty="0" smtClean="0"/>
              <a:t>Normativa sobre el capital social</a:t>
            </a:r>
          </a:p>
          <a:p>
            <a:pPr marL="1143000" indent="-1143000">
              <a:buNone/>
            </a:pPr>
            <a:r>
              <a:rPr lang="es-ES" altLang="hu-HU" sz="4000" dirty="0" smtClean="0">
                <a:cs typeface="Times New Roman" panose="02020603050405020304" pitchFamily="18" charset="0"/>
              </a:rPr>
              <a:t>7.	Fuente o procedencia de los Fondos Propios</a:t>
            </a:r>
            <a:endParaRPr lang="es-ES" altLang="hu-HU" sz="4000" dirty="0" smtClean="0"/>
          </a:p>
          <a:p>
            <a:pPr marL="1143000" indent="-1143000">
              <a:buNone/>
            </a:pPr>
            <a:r>
              <a:rPr lang="es-ES" altLang="hu-HU" sz="4000" dirty="0" smtClean="0">
                <a:cs typeface="Times New Roman" panose="02020603050405020304" pitchFamily="18" charset="0"/>
              </a:rPr>
              <a:t>8.	</a:t>
            </a:r>
            <a:r>
              <a:rPr lang="es-ES" altLang="hu-HU" sz="4000" dirty="0" smtClean="0"/>
              <a:t>Normativa burocrática</a:t>
            </a:r>
          </a:p>
          <a:p>
            <a:pPr marL="1143000" indent="-1143000">
              <a:buNone/>
            </a:pPr>
            <a:r>
              <a:rPr lang="es-ES" altLang="hu-HU" sz="4000" dirty="0" smtClean="0">
                <a:cs typeface="Times New Roman" panose="02020603050405020304" pitchFamily="18" charset="0"/>
              </a:rPr>
              <a:t>9.	</a:t>
            </a:r>
            <a:r>
              <a:rPr lang="es-ES" altLang="hu-HU" sz="4000" dirty="0" smtClean="0"/>
              <a:t>Procedimientos legales</a:t>
            </a:r>
          </a:p>
          <a:p>
            <a:pPr marL="1143000" indent="-1143000">
              <a:buNone/>
            </a:pPr>
            <a:r>
              <a:rPr lang="es-ES" altLang="hu-HU" sz="4000" dirty="0" smtClean="0">
                <a:cs typeface="Times New Roman" panose="02020603050405020304" pitchFamily="18" charset="0"/>
              </a:rPr>
              <a:t>10.	</a:t>
            </a:r>
            <a:r>
              <a:rPr lang="es-ES" altLang="hu-HU" sz="4000" dirty="0" smtClean="0"/>
              <a:t>Gastos de funcionamiento</a:t>
            </a:r>
          </a:p>
          <a:p>
            <a:pPr marL="1143000" indent="-1143000">
              <a:buAutoNum type="arabicPeriod" startAt="11"/>
            </a:pPr>
            <a:r>
              <a:rPr lang="es-ES" altLang="hu-HU" sz="4000" dirty="0" smtClean="0"/>
              <a:t>Flexibilidad: contar con nuevos socios</a:t>
            </a:r>
          </a:p>
          <a:p>
            <a:pPr marL="1143000" indent="-1143000">
              <a:buAutoNum type="arabicPeriod" startAt="11"/>
            </a:pPr>
            <a:r>
              <a:rPr lang="es-ES" altLang="hu-HU" sz="4000" dirty="0" smtClean="0"/>
              <a:t>Liquidación – Regulación de la disolución</a:t>
            </a:r>
          </a:p>
          <a:p>
            <a:pPr marL="1143000" indent="-1143000">
              <a:buAutoNum type="arabicPeriod" startAt="11"/>
            </a:pPr>
            <a:r>
              <a:rPr lang="es-ES" altLang="hu-HU" sz="4000" dirty="0" smtClean="0"/>
              <a:t>Regulación de la fiscalidad- posibilidades</a:t>
            </a:r>
          </a:p>
          <a:p>
            <a:pPr marL="1143000" indent="-1143000">
              <a:buNone/>
            </a:pPr>
            <a:r>
              <a:rPr lang="es-ES" altLang="hu-HU" sz="4000" dirty="0" smtClean="0"/>
              <a:t>Finalmente +1: </a:t>
            </a:r>
            <a:r>
              <a:rPr lang="es-ES" altLang="hu-HU" sz="4000" b="1" dirty="0" smtClean="0"/>
              <a:t>¿Seguimos queriendo poner en marcha el negocio?</a:t>
            </a:r>
            <a:endParaRPr lang="es-ES" altLang="hu-HU" sz="4000" b="1" dirty="0"/>
          </a:p>
        </p:txBody>
      </p:sp>
    </p:spTree>
    <p:extLst>
      <p:ext uri="{BB962C8B-B14F-4D97-AF65-F5344CB8AC3E}">
        <p14:creationId xmlns:p14="http://schemas.microsoft.com/office/powerpoint/2010/main" val="25600354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5964" y="-201402"/>
            <a:ext cx="21025723" cy="2651126"/>
          </a:xfrm>
        </p:spPr>
        <p:txBody>
          <a:bodyPr/>
          <a:lstStyle/>
          <a:p>
            <a:r>
              <a:rPr lang="es-ES" altLang="hu-HU" dirty="0" smtClean="0"/>
              <a:t>Pasos para poner en marcha un negocio I</a:t>
            </a:r>
            <a:endParaRPr lang="hu-HU" altLang="hu-HU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5964" y="2285999"/>
            <a:ext cx="16113272" cy="12815455"/>
          </a:xfrm>
        </p:spPr>
        <p:txBody>
          <a:bodyPr>
            <a:normAutofit/>
          </a:bodyPr>
          <a:lstStyle/>
          <a:p>
            <a:pPr marL="1066800" indent="-1066800" algn="just">
              <a:lnSpc>
                <a:spcPct val="80000"/>
              </a:lnSpc>
              <a:buNone/>
            </a:pPr>
            <a:r>
              <a:rPr lang="es-ES" altLang="hu-HU" sz="4000" b="1" dirty="0" smtClean="0"/>
              <a:t>En España, en </a:t>
            </a:r>
            <a:r>
              <a:rPr lang="en-US" altLang="hu-HU" sz="4000" b="1" dirty="0" smtClean="0"/>
              <a:t>Andalucía </a:t>
            </a:r>
            <a:r>
              <a:rPr lang="de-DE" sz="4000" b="1" dirty="0" smtClean="0"/>
              <a:t>¿</a:t>
            </a:r>
            <a:r>
              <a:rPr lang="de-DE" sz="4000" b="1" dirty="0"/>
              <a:t>Cómo poner en marcha tu negocio?</a:t>
            </a:r>
            <a:endParaRPr lang="es-ES" sz="4000" b="1" dirty="0"/>
          </a:p>
          <a:p>
            <a:pPr marL="0" indent="0">
              <a:buNone/>
            </a:pPr>
            <a:r>
              <a:rPr lang="es-ES" sz="2800" dirty="0"/>
              <a:t> </a:t>
            </a:r>
          </a:p>
          <a:p>
            <a:pPr marL="0" indent="0" algn="just">
              <a:buNone/>
            </a:pPr>
            <a:r>
              <a:rPr lang="es-ES" sz="3200" dirty="0"/>
              <a:t>Lo más sencillo: Acude a "ANDALUCÍA EMPRENDE-PUNTO PAE"</a:t>
            </a:r>
          </a:p>
          <a:p>
            <a:pPr marL="0" indent="0" algn="just">
              <a:buNone/>
            </a:pPr>
            <a:r>
              <a:rPr lang="es-ES" sz="3200" dirty="0"/>
              <a:t>Estos centros, además de asesorarte, permiten realizar telemáticamente, a través del Documento Único Electrónico (DUE), los trámites para la puesta en marcha de nuevas sociedades limitadas, sociedades anónimas y proyectos promovidos por emprendedores/as individuales (empresarios/as individuales), con </a:t>
            </a:r>
            <a:r>
              <a:rPr lang="es-ES" sz="3200" dirty="0" smtClean="0"/>
              <a:t>ahorro </a:t>
            </a:r>
            <a:r>
              <a:rPr lang="es-ES" sz="3200" dirty="0"/>
              <a:t>de tiempo y costes para el emprendedor/a. </a:t>
            </a:r>
          </a:p>
          <a:p>
            <a:pPr marL="0" indent="0" algn="just">
              <a:buNone/>
            </a:pPr>
            <a:endParaRPr lang="es-ES" sz="3200" dirty="0"/>
          </a:p>
          <a:p>
            <a:pPr marL="0" indent="0" algn="just">
              <a:buNone/>
            </a:pPr>
            <a:r>
              <a:rPr lang="es-ES" sz="3200" dirty="0" smtClean="0"/>
              <a:t>PUNTO </a:t>
            </a:r>
            <a:r>
              <a:rPr lang="es-ES" sz="3200" dirty="0"/>
              <a:t>PAE (Puntos de Asesoramiento a Emprendedores) puede darte de alta como </a:t>
            </a:r>
            <a:r>
              <a:rPr lang="es-ES" sz="3200" dirty="0" smtClean="0"/>
              <a:t>Empresario/a </a:t>
            </a:r>
            <a:r>
              <a:rPr lang="es-ES" sz="3200" dirty="0"/>
              <a:t>Individual en menos de 24 horas (no tendrás que pagar nada), y constituir una sociedad limitada en 48 horas (Coste de Notaría y Registro Mercantil). El propio PUNTO PAE es un servicio </a:t>
            </a:r>
            <a:r>
              <a:rPr lang="es-ES" sz="3200" dirty="0" smtClean="0"/>
              <a:t>gratuito en </a:t>
            </a:r>
            <a:r>
              <a:rPr lang="es-ES" sz="3200" dirty="0"/>
              <a:t>el marco de la colaboración que Andalucía Emprende mantiene con el Ministerio de Industria, Energía y Turismo, para mejorar la prestación de servicios de apoyo al ecosistema emprendedor</a:t>
            </a:r>
            <a:r>
              <a:rPr lang="es-ES" sz="3200" dirty="0" smtClean="0"/>
              <a:t>.</a:t>
            </a:r>
          </a:p>
          <a:p>
            <a:pPr marL="0" indent="0" algn="just">
              <a:buNone/>
            </a:pPr>
            <a:endParaRPr lang="es-ES" sz="3200" dirty="0"/>
          </a:p>
          <a:p>
            <a:pPr marL="0" indent="0" algn="just">
              <a:buNone/>
            </a:pPr>
            <a:r>
              <a:rPr lang="es-ES" sz="3200" dirty="0" smtClean="0"/>
              <a:t>Encuentra tu CADE-PAE </a:t>
            </a:r>
            <a:r>
              <a:rPr lang="es-ES" sz="3200" dirty="0"/>
              <a:t>más cercano en </a:t>
            </a:r>
            <a:r>
              <a:rPr lang="es-ES" sz="3200" dirty="0" smtClean="0">
                <a:hlinkClick r:id="rId3"/>
              </a:rPr>
              <a:t>www.andaluciaemprende.es</a:t>
            </a:r>
            <a:endParaRPr lang="es-ES" sz="3200" dirty="0" smtClean="0"/>
          </a:p>
          <a:p>
            <a:pPr marL="0" indent="0" algn="just">
              <a:buNone/>
            </a:pPr>
            <a:endParaRPr lang="es-ES" sz="2800" dirty="0"/>
          </a:p>
        </p:txBody>
      </p:sp>
      <p:sp>
        <p:nvSpPr>
          <p:cNvPr id="337924" name="Text Box 4"/>
          <p:cNvSpPr txBox="1">
            <a:spLocks noChangeArrowheads="1"/>
          </p:cNvSpPr>
          <p:nvPr/>
        </p:nvSpPr>
        <p:spPr bwMode="auto">
          <a:xfrm>
            <a:off x="19104417" y="4648498"/>
            <a:ext cx="4740258" cy="784830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dist="107763" dir="13500000" sx="125000" sy="125000" algn="b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hu-HU" sz="7200" dirty="0" smtClean="0">
                <a:solidFill>
                  <a:srgbClr val="000099"/>
                </a:solidFill>
              </a:rPr>
              <a:t>Los pasos y la normativa son diferentes en cada país.</a:t>
            </a:r>
            <a:endParaRPr lang="en-US" altLang="hu-HU" sz="72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8362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5018" y="-201402"/>
            <a:ext cx="22036669" cy="2651126"/>
          </a:xfrm>
        </p:spPr>
        <p:txBody>
          <a:bodyPr/>
          <a:lstStyle/>
          <a:p>
            <a:r>
              <a:rPr lang="es-ES" altLang="hu-HU" dirty="0" smtClean="0"/>
              <a:t>Pasos para poner en marcha un negocio II</a:t>
            </a:r>
            <a:endParaRPr lang="hu-HU" altLang="hu-HU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5964" y="2286000"/>
            <a:ext cx="22701686" cy="10210800"/>
          </a:xfrm>
        </p:spPr>
        <p:txBody>
          <a:bodyPr>
            <a:normAutofit/>
          </a:bodyPr>
          <a:lstStyle/>
          <a:p>
            <a:pPr marL="1066800" indent="-1066800" algn="just">
              <a:lnSpc>
                <a:spcPct val="80000"/>
              </a:lnSpc>
              <a:buNone/>
            </a:pPr>
            <a:r>
              <a:rPr lang="es-ES" altLang="hu-HU" sz="4000" b="1" dirty="0" smtClean="0"/>
              <a:t>Trámites en España (si decides hacerlo todo por tu cuenta) I:</a:t>
            </a:r>
            <a:endParaRPr lang="es-ES" sz="4000" b="1" dirty="0"/>
          </a:p>
          <a:p>
            <a:pPr marL="0" indent="0">
              <a:buNone/>
            </a:pPr>
            <a:r>
              <a:rPr lang="es-ES" sz="2800" dirty="0"/>
              <a:t> 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sz="2800" b="1" dirty="0"/>
              <a:t>Registro de Patentes y Marcas</a:t>
            </a:r>
            <a:r>
              <a:rPr lang="es-ES" sz="2800" dirty="0"/>
              <a:t> (en la OEPM-OFICINA Española de Patentes y Marcas). No es obligatorio, pero gracias a la Propiedad Industrial se obtienen derechos exclusivos sobre determinadas creaciones inmateriales que se protegen como verdaderos derechos de propiedad.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sz="2800" dirty="0"/>
              <a:t>Si necesita realizar obras de adecuación del local para iniciar su actividad, es obligatorio solicitar la </a:t>
            </a:r>
            <a:r>
              <a:rPr lang="es-ES" sz="2800" b="1" dirty="0"/>
              <a:t>Licencia de Obras</a:t>
            </a:r>
            <a:r>
              <a:rPr lang="es-ES" sz="2800" dirty="0"/>
              <a:t> al área de Medio Ambiente del Ayuntamiento que también tiene atribuida la competencia para conceder las </a:t>
            </a:r>
            <a:r>
              <a:rPr lang="es-ES" sz="2800" b="1" dirty="0"/>
              <a:t>Licencias de Apertura de Locales</a:t>
            </a:r>
            <a:r>
              <a:rPr lang="es-ES" sz="2800" dirty="0"/>
              <a:t>. Se trata de una licencia municipal obligatoria para que en un local, almacén, oficina u otro, se pueda desarrollar una actividad comercial, industrial o de servicios.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sz="2800" b="1" dirty="0"/>
              <a:t>Licencias, Permisos y Registros específicos por actividades</a:t>
            </a:r>
            <a:r>
              <a:rPr lang="es-ES" sz="2800" dirty="0"/>
              <a:t>:</a:t>
            </a:r>
          </a:p>
          <a:p>
            <a:r>
              <a:rPr lang="es-ES" sz="2800" dirty="0"/>
              <a:t>Si manipulas alimentos, necesitarás un Título de Manipulador de Alimentos, un Plan de Seguridad e Higiene Alimentaria y un Registro Sanitario. La legislación depende del Ministerio de Sanidad (Decreto 61/2012). Debes inscribirte en el Registro Sanitario de Empresas y Establecimientos Alimentarios.</a:t>
            </a:r>
          </a:p>
          <a:p>
            <a:r>
              <a:rPr lang="es-ES" sz="2800" dirty="0"/>
              <a:t>Si quieres poner en marcha una tienda, debes inscribirte en el Registro Mercantil, que depende de la Consejería de Comercio.</a:t>
            </a:r>
          </a:p>
          <a:p>
            <a:r>
              <a:rPr lang="es-ES" sz="2800" dirty="0"/>
              <a:t>Para las empresas relacionadas con el turismo, hay que inscribirse en el Registro de Turismo y rellenar una Declaración Responsable.</a:t>
            </a:r>
          </a:p>
          <a:p>
            <a:r>
              <a:rPr lang="es-ES" sz="2800" dirty="0"/>
              <a:t>Los centros sanitarios también necesitan autorizaciones específicas y permisos relacionados con la seguridad sanitaria del Ministerio de Sanidad. Hay que inscribirse en el Registro de Centros, Establecimientos y Servicios Sanitarios. </a:t>
            </a:r>
          </a:p>
          <a:p>
            <a:pPr marL="0" indent="0">
              <a:buNone/>
            </a:pPr>
            <a:r>
              <a:rPr lang="es-ES" sz="2800" dirty="0"/>
              <a:t>Cada actividad económica tiene una regulación específica, construcción, industria, etc. (imposible detallarlas todas). No olvides acudir a tu CADE (Centro de Emprendimiento de Andalucía Emprende) más cercano, ellos podrán ayudarte con toda la normativa aplicable. </a:t>
            </a:r>
          </a:p>
          <a:p>
            <a:pPr marL="0" indent="0" algn="just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52937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5018" y="-201402"/>
            <a:ext cx="22036669" cy="2487402"/>
          </a:xfrm>
        </p:spPr>
        <p:txBody>
          <a:bodyPr>
            <a:normAutofit/>
          </a:bodyPr>
          <a:lstStyle/>
          <a:p>
            <a:r>
              <a:rPr lang="es-ES" altLang="hu-HU" sz="4000" b="1" dirty="0"/>
              <a:t>Trámites en España (si decides hacerlo todo por tu cuenta) </a:t>
            </a:r>
            <a:r>
              <a:rPr lang="es-ES" altLang="hu-HU" sz="4000" b="1" dirty="0" smtClean="0"/>
              <a:t>II</a:t>
            </a:r>
            <a:endParaRPr lang="hu-HU" altLang="hu-HU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70490" y="2626013"/>
            <a:ext cx="21025723" cy="8702676"/>
          </a:xfrm>
        </p:spPr>
        <p:txBody>
          <a:bodyPr>
            <a:normAutofit fontScale="70000" lnSpcReduction="20000"/>
          </a:bodyPr>
          <a:lstStyle/>
          <a:p>
            <a:pPr marL="914400" lvl="0" indent="-9144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4"/>
            </a:pPr>
            <a:r>
              <a:rPr lang="es-ES" sz="5100" b="1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Cámara de Industria y Comercio.</a:t>
            </a:r>
            <a:r>
              <a:rPr lang="es-ES" sz="5100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 En España NO es obligatorio estar afiliado a ellas, pero ofrecen a cambio de una cuota.</a:t>
            </a:r>
          </a:p>
          <a:p>
            <a:pPr marL="914400" lvl="0" indent="-9144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4"/>
            </a:pPr>
            <a:r>
              <a:rPr lang="es-ES" sz="5100" b="1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Hojas de quejas y reclamaciones.</a:t>
            </a:r>
            <a:r>
              <a:rPr lang="es-ES" sz="5100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 Las hojas de reclamaciones son documentos a través de los cuales los consumidores pueden registrar una queja sobre un bien o servicio que han adquirido. Si usted es el propietario de una empresa o establecimiento en el que se venden bienes o se prestan servicios, debe tener en cuenta que tiene algunas obligaciones relacionadas con las hojas de quejas y reclamaciones.</a:t>
            </a:r>
          </a:p>
          <a:p>
            <a:pPr marL="914400" lvl="0" indent="-9144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4"/>
            </a:pPr>
            <a:r>
              <a:rPr lang="es-ES" sz="5100" b="1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Cumplir con el Reglamento de Protección de Datos. RGPD</a:t>
            </a:r>
            <a:r>
              <a:rPr lang="es-ES" sz="5100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. (RGPD). La protección de las personas físicas en relación con el tratamiento de datos personales es un derecho fundamental protegido por la Constitución Española.</a:t>
            </a:r>
          </a:p>
          <a:p>
            <a:pPr marL="914400" lvl="0" indent="-9144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4"/>
            </a:pPr>
            <a:r>
              <a:rPr lang="es-ES" sz="5100" b="1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Seguro de Responsabilidad Civil </a:t>
            </a:r>
            <a:r>
              <a:rPr lang="es-ES" sz="5100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para cubrir posibles</a:t>
            </a:r>
            <a:r>
              <a:rPr lang="es-ES" sz="5100" b="1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5100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daños materiales/personales</a:t>
            </a:r>
          </a:p>
          <a:p>
            <a:pPr marL="914400" lvl="0" indent="-9144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4"/>
            </a:pPr>
            <a:r>
              <a:rPr lang="es-ES" sz="5100" b="1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Prevención de Riesgos Laborales (PRL). </a:t>
            </a:r>
            <a:r>
              <a:rPr lang="es-ES" sz="5100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Si tienes trabajadores, deberás elaborar un Plan de Prevención de Riesgos Laborales. </a:t>
            </a:r>
          </a:p>
          <a:p>
            <a:pPr marL="914400" lvl="0" indent="-9144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4"/>
            </a:pPr>
            <a:r>
              <a:rPr lang="es-ES" sz="5100" b="1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Apertura de Centros de Trabajo. </a:t>
            </a:r>
            <a:r>
              <a:rPr lang="es-ES" sz="5100" dirty="0">
                <a:latin typeface="Lato"/>
                <a:ea typeface="Calibri" panose="020F0502020204030204" pitchFamily="34" charset="0"/>
                <a:cs typeface="Times New Roman" panose="02020603050405020304" pitchFamily="18" charset="0"/>
              </a:rPr>
              <a:t>Comunicar a la Autoridad Laboral la apertura de un centro de trabajo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6509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5018" y="-201402"/>
            <a:ext cx="22036669" cy="2487402"/>
          </a:xfrm>
        </p:spPr>
        <p:txBody>
          <a:bodyPr>
            <a:normAutofit/>
          </a:bodyPr>
          <a:lstStyle/>
          <a:p>
            <a:r>
              <a:rPr lang="es-ES" altLang="hu-HU" sz="4000" b="1" dirty="0"/>
              <a:t>Trámites en España (si decides hacerlo todo por tu cuenta) </a:t>
            </a:r>
            <a:r>
              <a:rPr lang="es-ES" altLang="hu-HU" sz="4000" b="1" dirty="0" smtClean="0"/>
              <a:t>III</a:t>
            </a:r>
            <a:endParaRPr lang="hu-HU" altLang="hu-HU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70490" y="2626013"/>
            <a:ext cx="21025723" cy="8702676"/>
          </a:xfrm>
        </p:spPr>
        <p:txBody>
          <a:bodyPr>
            <a:normAutofit/>
          </a:bodyPr>
          <a:lstStyle/>
          <a:p>
            <a:pPr marL="742950" lvl="0" indent="-742950">
              <a:buFont typeface="+mj-lt"/>
              <a:buAutoNum type="arabicPeriod" startAt="12"/>
            </a:pPr>
            <a:r>
              <a:rPr lang="es-ES" sz="3600" b="1" dirty="0"/>
              <a:t>Servicio Público de Empleo Estatal (SEPE). </a:t>
            </a:r>
            <a:r>
              <a:rPr lang="es-ES" sz="3600" dirty="0"/>
              <a:t>Si estás cobrando la prestación por desempleo y vas a emprender una empresa individual, por ejemplo, puedes aprovechar el pago único para iniciar tu negocio. </a:t>
            </a:r>
          </a:p>
          <a:p>
            <a:pPr marL="742950" lvl="0" indent="-742950">
              <a:buFont typeface="+mj-lt"/>
              <a:buAutoNum type="arabicPeriod" startAt="12"/>
            </a:pPr>
            <a:r>
              <a:rPr lang="es-ES" sz="3600" b="1" dirty="0"/>
              <a:t>Agencia Tributaria </a:t>
            </a:r>
            <a:endParaRPr lang="es-ES" sz="3600" dirty="0"/>
          </a:p>
          <a:p>
            <a:r>
              <a:rPr lang="es-ES" sz="3600" dirty="0"/>
              <a:t>Antes de empezar: </a:t>
            </a:r>
            <a:r>
              <a:rPr lang="es-ES" sz="3600" b="1" dirty="0"/>
              <a:t>Solicitar el Número de Identificación Fiscal. </a:t>
            </a:r>
            <a:r>
              <a:rPr lang="es-ES" sz="3600" dirty="0"/>
              <a:t>Depende de la estructura jurídica que elijas  (salvo que inicies tu actividad económica como empresario individual), deberás solicitar un nuevo Número de Identificación Fiscal (NIF) a la Agencia Tributaria.</a:t>
            </a:r>
          </a:p>
          <a:p>
            <a:r>
              <a:rPr lang="es-ES" sz="3600" dirty="0"/>
              <a:t>Registrar tu empresa en la Agencia Tributaria (Hacienda) en los impuestos que te resulten aplicables. </a:t>
            </a:r>
          </a:p>
          <a:p>
            <a:pPr marL="742950" lvl="0" indent="-742950">
              <a:buFont typeface="+mj-lt"/>
              <a:buAutoNum type="arabicPeriod" startAt="12"/>
            </a:pPr>
            <a:r>
              <a:rPr lang="es-ES" sz="3600" b="1" dirty="0"/>
              <a:t>Seguridad Social. </a:t>
            </a:r>
            <a:r>
              <a:rPr lang="es-ES" sz="3600" dirty="0"/>
              <a:t>Debes darte de alta tú y las personas a las que contrates.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56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0825" y="2393950"/>
            <a:ext cx="13868400" cy="3200400"/>
          </a:xfrm>
          <a:solidFill>
            <a:srgbClr val="EAEAEA"/>
          </a:solidFill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lnSpc>
                <a:spcPct val="170000"/>
              </a:lnSpc>
              <a:buFontTx/>
              <a:buNone/>
            </a:pPr>
            <a:r>
              <a:rPr lang="es-ES" altLang="hu-HU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Inicio de las operaciones</a:t>
            </a:r>
            <a:endParaRPr lang="hu-HU" altLang="hu-HU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4721" name="Picture 1" descr="Image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026" y="7146927"/>
            <a:ext cx="3562350" cy="3394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725" name="Picture 5" descr="Go to full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25" y="6858001"/>
            <a:ext cx="3327400" cy="415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727" name="Picture 7" descr="Go to fullsize imag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475" y="7432676"/>
            <a:ext cx="4879976" cy="288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4728" name="Text Box 8"/>
          <p:cNvSpPr txBox="1">
            <a:spLocks noChangeArrowheads="1"/>
          </p:cNvSpPr>
          <p:nvPr/>
        </p:nvSpPr>
        <p:spPr bwMode="auto">
          <a:xfrm>
            <a:off x="4594224" y="11322050"/>
            <a:ext cx="513637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158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altLang="hu-HU" sz="7200" dirty="0" smtClean="0"/>
              <a:t>Organización</a:t>
            </a:r>
            <a:endParaRPr lang="en-US" altLang="hu-HU" sz="7200" dirty="0"/>
          </a:p>
        </p:txBody>
      </p:sp>
      <p:sp>
        <p:nvSpPr>
          <p:cNvPr id="414729" name="Text Box 9"/>
          <p:cNvSpPr txBox="1">
            <a:spLocks noChangeArrowheads="1"/>
          </p:cNvSpPr>
          <p:nvPr/>
        </p:nvSpPr>
        <p:spPr bwMode="auto">
          <a:xfrm>
            <a:off x="10588625" y="11343409"/>
            <a:ext cx="428307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158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hu-HU" sz="7200" dirty="0" smtClean="0"/>
              <a:t>Personas</a:t>
            </a:r>
            <a:endParaRPr lang="en-US" altLang="hu-HU" sz="7200" dirty="0"/>
          </a:p>
        </p:txBody>
      </p:sp>
      <p:sp>
        <p:nvSpPr>
          <p:cNvPr id="414730" name="Text Box 10"/>
          <p:cNvSpPr txBox="1">
            <a:spLocks noChangeArrowheads="1"/>
          </p:cNvSpPr>
          <p:nvPr/>
        </p:nvSpPr>
        <p:spPr bwMode="auto">
          <a:xfrm>
            <a:off x="15068551" y="11271250"/>
            <a:ext cx="837333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158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altLang="hu-HU" sz="7200" dirty="0" smtClean="0"/>
              <a:t>Ventas</a:t>
            </a:r>
            <a:r>
              <a:rPr lang="hu-HU" altLang="hu-HU" sz="7200" dirty="0" smtClean="0"/>
              <a:t> </a:t>
            </a:r>
            <a:r>
              <a:rPr lang="hu-HU" altLang="hu-HU" sz="7200" dirty="0"/>
              <a:t>&amp; marketing</a:t>
            </a:r>
            <a:endParaRPr lang="en-US" altLang="hu-HU" sz="7200" dirty="0"/>
          </a:p>
        </p:txBody>
      </p:sp>
    </p:spTree>
    <p:extLst>
      <p:ext uri="{BB962C8B-B14F-4D97-AF65-F5344CB8AC3E}">
        <p14:creationId xmlns:p14="http://schemas.microsoft.com/office/powerpoint/2010/main" val="1959473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="" xmlns:a16="http://schemas.microsoft.com/office/drawing/2014/main" id="{B58D8378-B9BE-44B4-89EE-DAD76192107A}"/>
              </a:ext>
            </a:extLst>
          </p:cNvPr>
          <p:cNvSpPr txBox="1"/>
          <p:nvPr/>
        </p:nvSpPr>
        <p:spPr>
          <a:xfrm>
            <a:off x="2707256" y="3059025"/>
            <a:ext cx="2026358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altLang="hu-HU" sz="4000" b="1" dirty="0" smtClean="0">
                <a:solidFill>
                  <a:srgbClr val="0F64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Constitución (Fundación):</a:t>
            </a:r>
          </a:p>
          <a:p>
            <a:pPr marL="0" lvl="1">
              <a:lnSpc>
                <a:spcPct val="150000"/>
              </a:lnSpc>
            </a:pPr>
            <a:r>
              <a:rPr lang="es-ES" altLang="hu-HU" sz="4000" b="1" dirty="0" smtClean="0">
                <a:solidFill>
                  <a:srgbClr val="0F64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altLang="hu-HU" sz="4000" b="1" dirty="0">
                <a:solidFill>
                  <a:srgbClr val="0F64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 formas </a:t>
            </a:r>
            <a:r>
              <a:rPr lang="es-ES" altLang="hu-HU" sz="4000" b="1" dirty="0" smtClean="0">
                <a:solidFill>
                  <a:srgbClr val="0F64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jurídicas se </a:t>
            </a:r>
            <a:r>
              <a:rPr lang="es-ES" altLang="hu-HU" sz="4000" b="1" dirty="0">
                <a:solidFill>
                  <a:srgbClr val="0F64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pueden elegir, cuáles son los aspectos de la elección?</a:t>
            </a:r>
          </a:p>
          <a:p>
            <a:pPr marL="1828434" lvl="3">
              <a:lnSpc>
                <a:spcPct val="150000"/>
              </a:lnSpc>
            </a:pPr>
            <a:r>
              <a:rPr lang="es-ES" altLang="hu-HU" sz="4000" b="1" dirty="0">
                <a:solidFill>
                  <a:srgbClr val="0F64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 debemos saber sobre impuestos?</a:t>
            </a:r>
          </a:p>
          <a:p>
            <a:pPr marL="1828434" lvl="3">
              <a:lnSpc>
                <a:spcPct val="150000"/>
              </a:lnSpc>
            </a:pPr>
            <a:r>
              <a:rPr lang="es-ES" altLang="hu-HU" sz="4000" b="1" dirty="0">
                <a:solidFill>
                  <a:srgbClr val="0F64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 debemos saber sobre contabilidad?</a:t>
            </a:r>
          </a:p>
          <a:p>
            <a:pPr marL="1828434" lvl="3">
              <a:lnSpc>
                <a:spcPct val="150000"/>
              </a:lnSpc>
            </a:pPr>
            <a:r>
              <a:rPr lang="es-ES" altLang="hu-HU" sz="4000" b="1" dirty="0">
                <a:solidFill>
                  <a:srgbClr val="0F64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podemos poner en marcha la empresa legalmente</a:t>
            </a:r>
            <a:r>
              <a:rPr lang="es-ES" altLang="hu-HU" sz="4000" b="1" dirty="0" smtClean="0">
                <a:solidFill>
                  <a:srgbClr val="0F64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lvl="1">
              <a:lnSpc>
                <a:spcPct val="150000"/>
              </a:lnSpc>
            </a:pPr>
            <a:r>
              <a:rPr lang="es-ES" altLang="hu-HU" sz="4000" b="1" dirty="0" smtClean="0">
                <a:solidFill>
                  <a:srgbClr val="0F64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Puesta en marcha (Lanzamiento):</a:t>
            </a:r>
            <a:endParaRPr lang="es-ES" altLang="hu-HU" sz="4000" b="1" dirty="0">
              <a:solidFill>
                <a:srgbClr val="0F64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434" lvl="3">
              <a:lnSpc>
                <a:spcPct val="150000"/>
              </a:lnSpc>
            </a:pPr>
            <a:r>
              <a:rPr lang="es-ES" altLang="hu-HU" sz="4000" b="1" dirty="0">
                <a:solidFill>
                  <a:srgbClr val="0F64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debemos construir la organización?</a:t>
            </a:r>
          </a:p>
          <a:p>
            <a:pPr marL="1828434" lvl="3">
              <a:lnSpc>
                <a:spcPct val="150000"/>
              </a:lnSpc>
            </a:pPr>
            <a:r>
              <a:rPr lang="es-ES" altLang="hu-HU" sz="4000" b="1" dirty="0">
                <a:solidFill>
                  <a:srgbClr val="0F64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¿A quién y cómo debemos contratar?</a:t>
            </a:r>
          </a:p>
          <a:p>
            <a:pPr marL="1828434" lvl="3">
              <a:lnSpc>
                <a:spcPct val="150000"/>
              </a:lnSpc>
            </a:pPr>
            <a:r>
              <a:rPr lang="es-ES" altLang="hu-HU" sz="4000" b="1" dirty="0">
                <a:solidFill>
                  <a:srgbClr val="0F64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entrar al mercado?</a:t>
            </a:r>
            <a:endParaRPr lang="hu-HU" sz="4800" b="1" dirty="0" smtClean="0">
              <a:solidFill>
                <a:srgbClr val="0F64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C972E78E-3C0A-4B1E-94C9-DA578885F7D5}"/>
              </a:ext>
            </a:extLst>
          </p:cNvPr>
          <p:cNvSpPr/>
          <p:nvPr/>
        </p:nvSpPr>
        <p:spPr>
          <a:xfrm>
            <a:off x="22533429" y="653143"/>
            <a:ext cx="1502228" cy="1469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Rectangle 9">
            <a:extLst>
              <a:ext uri="{FF2B5EF4-FFF2-40B4-BE49-F238E27FC236}">
                <a16:creationId xmlns="" xmlns:a16="http://schemas.microsoft.com/office/drawing/2014/main" id="{BBE8B0B5-4298-4935-AAAF-7E3C2FF80771}"/>
              </a:ext>
            </a:extLst>
          </p:cNvPr>
          <p:cNvSpPr/>
          <p:nvPr/>
        </p:nvSpPr>
        <p:spPr>
          <a:xfrm>
            <a:off x="2028647" y="2294022"/>
            <a:ext cx="1757680" cy="120703"/>
          </a:xfrm>
          <a:prstGeom prst="rect">
            <a:avLst/>
          </a:prstGeom>
          <a:solidFill>
            <a:srgbClr val="ED51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8">
            <a:extLst>
              <a:ext uri="{FF2B5EF4-FFF2-40B4-BE49-F238E27FC236}">
                <a16:creationId xmlns="" xmlns:a16="http://schemas.microsoft.com/office/drawing/2014/main" id="{497A19B6-0F85-4731-B3BF-90F571E2C3C8}"/>
              </a:ext>
            </a:extLst>
          </p:cNvPr>
          <p:cNvSpPr>
            <a:spLocks/>
          </p:cNvSpPr>
          <p:nvPr/>
        </p:nvSpPr>
        <p:spPr bwMode="auto">
          <a:xfrm>
            <a:off x="1351845" y="1257501"/>
            <a:ext cx="6370334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6400" b="1" spc="500" dirty="0" smtClean="0">
                <a:solidFill>
                  <a:srgbClr val="0F6485"/>
                </a:solidFill>
                <a:latin typeface="Arial Black" panose="020B0A04020102020204" pitchFamily="34" charset="0"/>
                <a:ea typeface="Lato Black" charset="0"/>
                <a:cs typeface="Lato Black" charset="0"/>
                <a:sym typeface="Bebas Neue" charset="0"/>
              </a:rPr>
              <a:t>CONTENDOS</a:t>
            </a:r>
            <a:endParaRPr lang="en-US" sz="6400" b="1" spc="500" dirty="0">
              <a:solidFill>
                <a:srgbClr val="0F6485"/>
              </a:solidFill>
              <a:latin typeface="Arial Black" panose="020B0A04020102020204" pitchFamily="34" charset="0"/>
              <a:ea typeface="Lato Black" charset="0"/>
              <a:cs typeface="Lato Black" charset="0"/>
              <a:sym typeface="Bebas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24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u-HU" dirty="0"/>
              <a:t>1. </a:t>
            </a:r>
            <a:r>
              <a:rPr lang="es-ES" altLang="hu-HU" dirty="0" smtClean="0"/>
              <a:t>Construir la organización </a:t>
            </a:r>
            <a:r>
              <a:rPr lang="en-US" altLang="hu-HU" dirty="0" smtClean="0"/>
              <a:t>(</a:t>
            </a:r>
            <a:r>
              <a:rPr lang="en-US" altLang="hu-HU" dirty="0" smtClean="0"/>
              <a:t>GRPI)</a:t>
            </a:r>
            <a:endParaRPr lang="en-US" altLang="hu-HU" dirty="0"/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0085" y="3528204"/>
            <a:ext cx="15544800" cy="8229600"/>
          </a:xfrm>
        </p:spPr>
        <p:txBody>
          <a:bodyPr/>
          <a:lstStyle/>
          <a:p>
            <a:pPr marL="952500" indent="-952500">
              <a:buFont typeface="Webdings" panose="05030102010509060703" pitchFamily="18" charset="2"/>
              <a:buChar char=""/>
            </a:pPr>
            <a:r>
              <a:rPr lang="es-ES" altLang="hu-HU" sz="4800" dirty="0" smtClean="0"/>
              <a:t>Toda empresa es una organización con</a:t>
            </a:r>
          </a:p>
          <a:p>
            <a:pPr marL="2476500" lvl="1" indent="-1143000">
              <a:buFont typeface="Webdings" panose="05030102010509060703" pitchFamily="18" charset="2"/>
              <a:buChar char=""/>
            </a:pPr>
            <a:r>
              <a:rPr lang="es-ES" altLang="hu-HU" sz="4800" dirty="0" smtClean="0"/>
              <a:t>Objetivos</a:t>
            </a:r>
            <a:r>
              <a:rPr lang="es-ES" altLang="hu-HU" sz="4800" b="1" dirty="0" smtClean="0"/>
              <a:t> G</a:t>
            </a:r>
            <a:r>
              <a:rPr lang="es-ES" altLang="hu-HU" sz="4800" dirty="0" smtClean="0"/>
              <a:t>oals (qué por qué)</a:t>
            </a:r>
          </a:p>
          <a:p>
            <a:pPr marL="2476500" lvl="1" indent="-1143000">
              <a:buFont typeface="Webdings" panose="05030102010509060703" pitchFamily="18" charset="2"/>
              <a:buChar char=""/>
            </a:pPr>
            <a:r>
              <a:rPr lang="es-ES" altLang="hu-HU" sz="4800" b="1" dirty="0" smtClean="0"/>
              <a:t>R</a:t>
            </a:r>
            <a:r>
              <a:rPr lang="es-ES" altLang="hu-HU" sz="4800" dirty="0" smtClean="0"/>
              <a:t>oles y responsabilidades (quién, qué)</a:t>
            </a:r>
          </a:p>
          <a:p>
            <a:pPr marL="2476500" lvl="1" indent="-1143000">
              <a:buFont typeface="Webdings" panose="05030102010509060703" pitchFamily="18" charset="2"/>
              <a:buChar char=""/>
            </a:pPr>
            <a:r>
              <a:rPr lang="es-ES" altLang="hu-HU" sz="4800" b="1" dirty="0" smtClean="0"/>
              <a:t>P</a:t>
            </a:r>
            <a:r>
              <a:rPr lang="es-ES" altLang="hu-HU" sz="4800" dirty="0" smtClean="0"/>
              <a:t>rocesos (cómo)</a:t>
            </a:r>
          </a:p>
          <a:p>
            <a:pPr marL="2476500" lvl="1" indent="-1143000">
              <a:buFont typeface="Webdings" panose="05030102010509060703" pitchFamily="18" charset="2"/>
              <a:buChar char=""/>
            </a:pPr>
            <a:r>
              <a:rPr lang="es-ES" altLang="hu-HU" sz="4800" dirty="0" smtClean="0"/>
              <a:t>Relaciones </a:t>
            </a:r>
            <a:r>
              <a:rPr lang="es-ES" altLang="hu-HU" sz="4800" b="1" dirty="0" smtClean="0"/>
              <a:t>I</a:t>
            </a:r>
            <a:r>
              <a:rPr lang="es-ES" altLang="hu-HU" sz="4800" dirty="0" smtClean="0"/>
              <a:t>nterpersonales (normas)</a:t>
            </a:r>
          </a:p>
          <a:p>
            <a:pPr marL="2476500" lvl="1" indent="-1143000">
              <a:buFont typeface="Webdings" panose="05030102010509060703" pitchFamily="18" charset="2"/>
              <a:buChar char=""/>
            </a:pPr>
            <a:endParaRPr lang="es-ES" altLang="hu-HU" sz="4000" dirty="0" smtClean="0"/>
          </a:p>
          <a:p>
            <a:pPr marL="952500" indent="-952500">
              <a:buFont typeface="Webdings" panose="05030102010509060703" pitchFamily="18" charset="2"/>
              <a:buChar char=""/>
            </a:pPr>
            <a:endParaRPr lang="es-ES" altLang="hu-HU" sz="4800" dirty="0" smtClean="0"/>
          </a:p>
          <a:p>
            <a:pPr marL="952500" indent="-952500">
              <a:buFont typeface="Webdings" panose="05030102010509060703" pitchFamily="18" charset="2"/>
              <a:buChar char=""/>
            </a:pPr>
            <a:r>
              <a:rPr lang="es-ES" altLang="hu-HU" sz="4800" dirty="0" smtClean="0"/>
              <a:t>Las pequeñas organizaciones también son organizaciones</a:t>
            </a:r>
            <a:endParaRPr lang="es-ES" altLang="hu-HU" sz="4800" dirty="0"/>
          </a:p>
        </p:txBody>
      </p:sp>
      <p:pic>
        <p:nvPicPr>
          <p:cNvPr id="315396" name="Picture 4" descr="Image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0476" y="4841877"/>
            <a:ext cx="3562350" cy="3394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253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55" y="330201"/>
            <a:ext cx="18583802" cy="768350"/>
          </a:xfrm>
        </p:spPr>
        <p:txBody>
          <a:bodyPr>
            <a:normAutofit fontScale="90000"/>
          </a:bodyPr>
          <a:lstStyle/>
          <a:p>
            <a:r>
              <a:rPr lang="en-US" altLang="hu-HU" dirty="0" smtClean="0">
                <a:effectLst/>
              </a:rPr>
              <a:t>Lista de comprobación G.R.P.I</a:t>
            </a:r>
            <a:r>
              <a:rPr lang="en-US" altLang="hu-HU" dirty="0">
                <a:effectLst/>
              </a:rPr>
              <a:t>. </a:t>
            </a:r>
          </a:p>
        </p:txBody>
      </p:sp>
      <p:sp>
        <p:nvSpPr>
          <p:cNvPr id="407558" name="Rectangle 6"/>
          <p:cNvSpPr>
            <a:spLocks noChangeArrowheads="1"/>
          </p:cNvSpPr>
          <p:nvPr/>
        </p:nvSpPr>
        <p:spPr bwMode="auto">
          <a:xfrm>
            <a:off x="4083052" y="3702051"/>
            <a:ext cx="953787" cy="12373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4150" tIns="92076" rIns="184150" bIns="92076">
            <a:spAutoFit/>
          </a:bodyPr>
          <a:lstStyle/>
          <a:p>
            <a:pPr algn="l">
              <a:spcBef>
                <a:spcPct val="0"/>
              </a:spcBef>
            </a:pPr>
            <a:endParaRPr lang="en-US" altLang="hu-HU" sz="7200"/>
          </a:p>
          <a:p>
            <a:pPr algn="l">
              <a:spcBef>
                <a:spcPct val="0"/>
              </a:spcBef>
            </a:pPr>
            <a:r>
              <a:rPr lang="en-US" altLang="hu-HU" sz="7200"/>
              <a:t>G</a:t>
            </a:r>
          </a:p>
          <a:p>
            <a:pPr algn="l">
              <a:spcBef>
                <a:spcPct val="0"/>
              </a:spcBef>
            </a:pPr>
            <a:endParaRPr lang="en-US" altLang="hu-HU" sz="7200"/>
          </a:p>
          <a:p>
            <a:pPr algn="l">
              <a:spcBef>
                <a:spcPct val="0"/>
              </a:spcBef>
            </a:pPr>
            <a:endParaRPr lang="en-US" altLang="hu-HU" sz="7200"/>
          </a:p>
          <a:p>
            <a:pPr algn="l">
              <a:spcBef>
                <a:spcPct val="0"/>
              </a:spcBef>
            </a:pPr>
            <a:r>
              <a:rPr lang="en-US" altLang="hu-HU" sz="7200"/>
              <a:t>R</a:t>
            </a:r>
          </a:p>
          <a:p>
            <a:pPr algn="l">
              <a:spcBef>
                <a:spcPct val="0"/>
              </a:spcBef>
            </a:pPr>
            <a:endParaRPr lang="en-US" altLang="hu-HU" sz="7200"/>
          </a:p>
          <a:p>
            <a:pPr algn="l">
              <a:spcBef>
                <a:spcPct val="0"/>
              </a:spcBef>
            </a:pPr>
            <a:endParaRPr lang="en-US" altLang="hu-HU" sz="7200"/>
          </a:p>
          <a:p>
            <a:pPr algn="l">
              <a:spcBef>
                <a:spcPct val="0"/>
              </a:spcBef>
            </a:pPr>
            <a:r>
              <a:rPr lang="en-US" altLang="hu-HU" sz="7200"/>
              <a:t>P</a:t>
            </a:r>
          </a:p>
          <a:p>
            <a:pPr algn="l">
              <a:spcBef>
                <a:spcPct val="0"/>
              </a:spcBef>
            </a:pPr>
            <a:endParaRPr lang="en-US" altLang="hu-HU" sz="7200"/>
          </a:p>
          <a:p>
            <a:pPr algn="l">
              <a:spcBef>
                <a:spcPct val="0"/>
              </a:spcBef>
            </a:pPr>
            <a:endParaRPr lang="en-US" altLang="hu-HU" sz="7200"/>
          </a:p>
          <a:p>
            <a:pPr algn="l">
              <a:spcBef>
                <a:spcPct val="0"/>
              </a:spcBef>
            </a:pPr>
            <a:r>
              <a:rPr lang="en-US" altLang="hu-HU" sz="7200"/>
              <a:t>I</a:t>
            </a:r>
          </a:p>
        </p:txBody>
      </p:sp>
      <p:sp>
        <p:nvSpPr>
          <p:cNvPr id="407559" name="Rectangle 7"/>
          <p:cNvSpPr>
            <a:spLocks noChangeArrowheads="1"/>
          </p:cNvSpPr>
          <p:nvPr/>
        </p:nvSpPr>
        <p:spPr bwMode="auto">
          <a:xfrm>
            <a:off x="6111875" y="3517901"/>
            <a:ext cx="7902576" cy="800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4150" tIns="92076" rIns="184150" bIns="92076">
            <a:spAutoFit/>
          </a:bodyPr>
          <a:lstStyle/>
          <a:p>
            <a:pPr algn="l">
              <a:spcBef>
                <a:spcPct val="0"/>
              </a:spcBef>
              <a:buFontTx/>
              <a:buChar char="•"/>
            </a:pPr>
            <a:r>
              <a:rPr lang="en-US" altLang="hu-HU" sz="1600" dirty="0"/>
              <a:t> Purpose &amp; Outcomes </a:t>
            </a:r>
          </a:p>
          <a:p>
            <a:pPr algn="l">
              <a:spcBef>
                <a:spcPct val="0"/>
              </a:spcBef>
            </a:pPr>
            <a:r>
              <a:rPr lang="en-US" altLang="hu-HU" sz="1600" dirty="0"/>
              <a:t>We understand and agree on our project mission and the desired outcome (vision)</a:t>
            </a:r>
          </a:p>
          <a:p>
            <a:pPr algn="l">
              <a:lnSpc>
                <a:spcPct val="75000"/>
              </a:lnSpc>
              <a:spcBef>
                <a:spcPct val="0"/>
              </a:spcBef>
              <a:buFontTx/>
              <a:buChar char="•"/>
            </a:pPr>
            <a:r>
              <a:rPr lang="en-US" altLang="hu-HU" sz="1600" dirty="0"/>
              <a:t> Customer &amp; Needs</a:t>
            </a:r>
          </a:p>
          <a:p>
            <a:pPr algn="l">
              <a:spcBef>
                <a:spcPct val="0"/>
              </a:spcBef>
            </a:pPr>
            <a:r>
              <a:rPr lang="en-US" altLang="hu-HU" sz="1600" dirty="0"/>
              <a:t>We know who the project stakeholders are, what they require, and why this project is really needed.</a:t>
            </a:r>
          </a:p>
          <a:p>
            <a:pPr algn="l">
              <a:spcBef>
                <a:spcPct val="0"/>
              </a:spcBef>
              <a:buFontTx/>
              <a:buChar char="•"/>
            </a:pPr>
            <a:r>
              <a:rPr lang="en-US" altLang="hu-HU" sz="1600" dirty="0"/>
              <a:t> Goals &amp; Deliverables</a:t>
            </a:r>
          </a:p>
          <a:p>
            <a:pPr algn="l">
              <a:spcBef>
                <a:spcPct val="0"/>
              </a:spcBef>
            </a:pPr>
            <a:r>
              <a:rPr lang="en-US" altLang="hu-HU" sz="1600" dirty="0"/>
              <a:t>We have identified specific, measurable &amp; prioritized project goals &amp; deliverables linked to our business goals.</a:t>
            </a:r>
          </a:p>
          <a:p>
            <a:pPr algn="l">
              <a:spcBef>
                <a:spcPct val="0"/>
              </a:spcBef>
              <a:buFontTx/>
              <a:buChar char="•"/>
            </a:pPr>
            <a:r>
              <a:rPr lang="en-US" altLang="hu-HU" sz="1600" dirty="0"/>
              <a:t> Project Scope Definition</a:t>
            </a:r>
          </a:p>
          <a:p>
            <a:pPr algn="l">
              <a:spcBef>
                <a:spcPct val="0"/>
              </a:spcBef>
            </a:pPr>
            <a:r>
              <a:rPr lang="en-US" altLang="hu-HU" sz="1600" dirty="0"/>
              <a:t>We understand/agree on what is in/out of our project scope &amp; tasks.  The project scope is “set.” </a:t>
            </a:r>
          </a:p>
          <a:p>
            <a:pPr algn="l">
              <a:spcBef>
                <a:spcPct val="0"/>
              </a:spcBef>
              <a:buFontTx/>
              <a:buChar char="•"/>
            </a:pPr>
            <a:r>
              <a:rPr lang="en-US" altLang="hu-HU" sz="1600" dirty="0"/>
              <a:t> Roles &amp; Responsibilities</a:t>
            </a:r>
          </a:p>
          <a:p>
            <a:pPr algn="l">
              <a:spcBef>
                <a:spcPct val="0"/>
              </a:spcBef>
            </a:pPr>
            <a:r>
              <a:rPr lang="en-US" altLang="hu-HU" sz="1600" dirty="0"/>
              <a:t>We have defined &amp; agreed on our roles, responsibilities, required skills &amp; resources for the project team.</a:t>
            </a:r>
          </a:p>
          <a:p>
            <a:pPr algn="l">
              <a:spcBef>
                <a:spcPct val="0"/>
              </a:spcBef>
              <a:buFontTx/>
              <a:buChar char="•"/>
            </a:pPr>
            <a:r>
              <a:rPr lang="en-US" altLang="hu-HU" sz="1600" dirty="0"/>
              <a:t> Authority &amp; Autonomy</a:t>
            </a:r>
          </a:p>
          <a:p>
            <a:pPr algn="l">
              <a:spcBef>
                <a:spcPct val="0"/>
              </a:spcBef>
            </a:pPr>
            <a:r>
              <a:rPr lang="en-US" altLang="hu-HU" sz="1600" dirty="0"/>
              <a:t>Our team is clear on the degree of authority/ empowerment we have to meet our project mission.</a:t>
            </a:r>
          </a:p>
          <a:p>
            <a:pPr algn="l">
              <a:spcBef>
                <a:spcPct val="0"/>
              </a:spcBef>
              <a:buFontTx/>
              <a:buChar char="•"/>
            </a:pPr>
            <a:r>
              <a:rPr lang="en-US" altLang="hu-HU" sz="1600" dirty="0"/>
              <a:t> Critical Success Factors</a:t>
            </a:r>
          </a:p>
          <a:p>
            <a:pPr algn="l">
              <a:spcBef>
                <a:spcPct val="0"/>
              </a:spcBef>
            </a:pPr>
            <a:r>
              <a:rPr lang="en-US" altLang="hu-HU" sz="1600" dirty="0"/>
              <a:t>We know &amp; are focusing on the key factors needed to meet the project goals &amp; mission.</a:t>
            </a:r>
          </a:p>
          <a:p>
            <a:pPr algn="l">
              <a:spcBef>
                <a:spcPct val="0"/>
              </a:spcBef>
              <a:buFontTx/>
              <a:buChar char="•"/>
            </a:pPr>
            <a:r>
              <a:rPr lang="en-US" altLang="hu-HU" sz="1600" dirty="0"/>
              <a:t> Plans &amp; Activities</a:t>
            </a:r>
          </a:p>
          <a:p>
            <a:pPr algn="l">
              <a:spcBef>
                <a:spcPct val="0"/>
              </a:spcBef>
            </a:pPr>
            <a:r>
              <a:rPr lang="en-US" altLang="hu-HU" sz="1600" dirty="0"/>
              <a:t>We have an effective game plan to follow that includes the right tasks; clearly defined/assigned.</a:t>
            </a:r>
          </a:p>
          <a:p>
            <a:pPr algn="l">
              <a:spcBef>
                <a:spcPct val="0"/>
              </a:spcBef>
              <a:buFontTx/>
              <a:buChar char="•"/>
            </a:pPr>
            <a:r>
              <a:rPr lang="en-US" altLang="hu-HU" sz="1600" dirty="0"/>
              <a:t> Monitoring &amp; Measures</a:t>
            </a:r>
          </a:p>
          <a:p>
            <a:pPr algn="l">
              <a:spcBef>
                <a:spcPct val="0"/>
              </a:spcBef>
            </a:pPr>
            <a:r>
              <a:rPr lang="en-US" altLang="hu-HU" sz="1600" dirty="0"/>
              <a:t>We have an effective monitoring process &amp; specific metrics linked to progress &amp; goals.</a:t>
            </a:r>
          </a:p>
          <a:p>
            <a:pPr algn="l">
              <a:spcBef>
                <a:spcPct val="0"/>
              </a:spcBef>
              <a:buFontTx/>
              <a:buChar char="•"/>
            </a:pPr>
            <a:r>
              <a:rPr lang="en-US" altLang="hu-HU" sz="1600" dirty="0"/>
              <a:t> Schedule/Milestones</a:t>
            </a:r>
          </a:p>
          <a:p>
            <a:pPr algn="l">
              <a:spcBef>
                <a:spcPct val="0"/>
              </a:spcBef>
            </a:pPr>
            <a:r>
              <a:rPr lang="en-US" altLang="hu-HU" sz="1600" dirty="0"/>
              <a:t>We have defined our project schedule and know what the key phases &amp; milestones are.</a:t>
            </a:r>
          </a:p>
          <a:p>
            <a:pPr algn="l">
              <a:spcBef>
                <a:spcPct val="0"/>
              </a:spcBef>
              <a:buFontTx/>
              <a:buChar char="•"/>
            </a:pPr>
            <a:r>
              <a:rPr lang="en-US" altLang="hu-HU" sz="1600" dirty="0"/>
              <a:t> Team “Operating Agreement”</a:t>
            </a:r>
          </a:p>
          <a:p>
            <a:pPr algn="l">
              <a:spcBef>
                <a:spcPct val="0"/>
              </a:spcBef>
            </a:pPr>
            <a:r>
              <a:rPr lang="en-US" altLang="hu-HU" sz="1600" dirty="0"/>
              <a:t>We have shared expectations, agreed &amp; followed  guidelines for how our team works together.</a:t>
            </a:r>
          </a:p>
          <a:p>
            <a:pPr algn="l">
              <a:spcBef>
                <a:spcPct val="0"/>
              </a:spcBef>
              <a:buFontTx/>
              <a:buChar char="•"/>
            </a:pPr>
            <a:r>
              <a:rPr lang="en-US" altLang="hu-HU" sz="1600" dirty="0"/>
              <a:t> Interpersonal/Team</a:t>
            </a:r>
          </a:p>
          <a:p>
            <a:pPr algn="l">
              <a:spcBef>
                <a:spcPct val="0"/>
              </a:spcBef>
            </a:pPr>
            <a:r>
              <a:rPr lang="en-US" altLang="hu-HU" sz="1600" dirty="0"/>
              <a:t>We have the necessary relationships, trust, openness, participation &amp; behaviors for a healthy &amp; productive team.</a:t>
            </a:r>
          </a:p>
        </p:txBody>
      </p:sp>
      <p:sp>
        <p:nvSpPr>
          <p:cNvPr id="407560" name="Rectangle 8"/>
          <p:cNvSpPr>
            <a:spLocks noChangeArrowheads="1"/>
          </p:cNvSpPr>
          <p:nvPr/>
        </p:nvSpPr>
        <p:spPr bwMode="auto">
          <a:xfrm>
            <a:off x="8235952" y="7991476"/>
            <a:ext cx="4765674" cy="36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61" name="Line 9"/>
          <p:cNvSpPr>
            <a:spLocks noChangeShapeType="1"/>
          </p:cNvSpPr>
          <p:nvPr/>
        </p:nvSpPr>
        <p:spPr bwMode="auto">
          <a:xfrm>
            <a:off x="14093825" y="3495676"/>
            <a:ext cx="0" cy="85693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62" name="Rectangle 10"/>
          <p:cNvSpPr>
            <a:spLocks noChangeArrowheads="1"/>
          </p:cNvSpPr>
          <p:nvPr/>
        </p:nvSpPr>
        <p:spPr bwMode="auto">
          <a:xfrm>
            <a:off x="3933825" y="3524251"/>
            <a:ext cx="16662400" cy="860742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63" name="Line 11"/>
          <p:cNvSpPr>
            <a:spLocks noChangeShapeType="1"/>
          </p:cNvSpPr>
          <p:nvPr/>
        </p:nvSpPr>
        <p:spPr bwMode="auto">
          <a:xfrm>
            <a:off x="14735175" y="3511551"/>
            <a:ext cx="0" cy="856932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64" name="Line 12"/>
          <p:cNvSpPr>
            <a:spLocks noChangeShapeType="1"/>
          </p:cNvSpPr>
          <p:nvPr/>
        </p:nvSpPr>
        <p:spPr bwMode="auto">
          <a:xfrm>
            <a:off x="15347951" y="3527426"/>
            <a:ext cx="0" cy="85693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65" name="Line 13"/>
          <p:cNvSpPr>
            <a:spLocks noChangeShapeType="1"/>
          </p:cNvSpPr>
          <p:nvPr/>
        </p:nvSpPr>
        <p:spPr bwMode="auto">
          <a:xfrm>
            <a:off x="15347951" y="3514726"/>
            <a:ext cx="0" cy="85693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66" name="Line 14"/>
          <p:cNvSpPr>
            <a:spLocks noChangeShapeType="1"/>
          </p:cNvSpPr>
          <p:nvPr/>
        </p:nvSpPr>
        <p:spPr bwMode="auto">
          <a:xfrm>
            <a:off x="15992475" y="3530601"/>
            <a:ext cx="0" cy="856932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67" name="Line 15"/>
          <p:cNvSpPr>
            <a:spLocks noChangeShapeType="1"/>
          </p:cNvSpPr>
          <p:nvPr/>
        </p:nvSpPr>
        <p:spPr bwMode="auto">
          <a:xfrm>
            <a:off x="15992475" y="3514726"/>
            <a:ext cx="0" cy="85693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68" name="Line 16"/>
          <p:cNvSpPr>
            <a:spLocks noChangeShapeType="1"/>
          </p:cNvSpPr>
          <p:nvPr/>
        </p:nvSpPr>
        <p:spPr bwMode="auto">
          <a:xfrm>
            <a:off x="16637001" y="3530601"/>
            <a:ext cx="0" cy="856932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69" name="Line 17"/>
          <p:cNvSpPr>
            <a:spLocks noChangeShapeType="1"/>
          </p:cNvSpPr>
          <p:nvPr/>
        </p:nvSpPr>
        <p:spPr bwMode="auto">
          <a:xfrm>
            <a:off x="16637001" y="3514726"/>
            <a:ext cx="0" cy="85693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70" name="Line 18"/>
          <p:cNvSpPr>
            <a:spLocks noChangeShapeType="1"/>
          </p:cNvSpPr>
          <p:nvPr/>
        </p:nvSpPr>
        <p:spPr bwMode="auto">
          <a:xfrm>
            <a:off x="17249775" y="3505201"/>
            <a:ext cx="0" cy="856932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71" name="Line 19"/>
          <p:cNvSpPr>
            <a:spLocks noChangeShapeType="1"/>
          </p:cNvSpPr>
          <p:nvPr/>
        </p:nvSpPr>
        <p:spPr bwMode="auto">
          <a:xfrm>
            <a:off x="17887951" y="3521076"/>
            <a:ext cx="0" cy="85693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72" name="Line 20"/>
          <p:cNvSpPr>
            <a:spLocks noChangeShapeType="1"/>
          </p:cNvSpPr>
          <p:nvPr/>
        </p:nvSpPr>
        <p:spPr bwMode="auto">
          <a:xfrm>
            <a:off x="17887951" y="3514726"/>
            <a:ext cx="0" cy="85693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73" name="Line 21"/>
          <p:cNvSpPr>
            <a:spLocks noChangeShapeType="1"/>
          </p:cNvSpPr>
          <p:nvPr/>
        </p:nvSpPr>
        <p:spPr bwMode="auto">
          <a:xfrm>
            <a:off x="18535651" y="3489326"/>
            <a:ext cx="0" cy="85693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74" name="Line 22"/>
          <p:cNvSpPr>
            <a:spLocks noChangeShapeType="1"/>
          </p:cNvSpPr>
          <p:nvPr/>
        </p:nvSpPr>
        <p:spPr bwMode="auto">
          <a:xfrm>
            <a:off x="19904075" y="3514726"/>
            <a:ext cx="0" cy="85693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75" name="Line 23"/>
          <p:cNvSpPr>
            <a:spLocks noChangeShapeType="1"/>
          </p:cNvSpPr>
          <p:nvPr/>
        </p:nvSpPr>
        <p:spPr bwMode="auto">
          <a:xfrm>
            <a:off x="19208751" y="3505201"/>
            <a:ext cx="0" cy="856932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76" name="Line 24"/>
          <p:cNvSpPr>
            <a:spLocks noChangeShapeType="1"/>
          </p:cNvSpPr>
          <p:nvPr/>
        </p:nvSpPr>
        <p:spPr bwMode="auto">
          <a:xfrm>
            <a:off x="6149975" y="3492501"/>
            <a:ext cx="0" cy="856932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77" name="Line 25"/>
          <p:cNvSpPr>
            <a:spLocks noChangeShapeType="1"/>
          </p:cNvSpPr>
          <p:nvPr/>
        </p:nvSpPr>
        <p:spPr bwMode="auto">
          <a:xfrm>
            <a:off x="3930651" y="7639050"/>
            <a:ext cx="166084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78" name="Line 26"/>
          <p:cNvSpPr>
            <a:spLocks noChangeShapeType="1"/>
          </p:cNvSpPr>
          <p:nvPr/>
        </p:nvSpPr>
        <p:spPr bwMode="auto">
          <a:xfrm>
            <a:off x="14077952" y="4108450"/>
            <a:ext cx="64801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79" name="Line 27"/>
          <p:cNvSpPr>
            <a:spLocks noChangeShapeType="1"/>
          </p:cNvSpPr>
          <p:nvPr/>
        </p:nvSpPr>
        <p:spPr bwMode="auto">
          <a:xfrm>
            <a:off x="14077952" y="4730750"/>
            <a:ext cx="64801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80" name="Line 28"/>
          <p:cNvSpPr>
            <a:spLocks noChangeShapeType="1"/>
          </p:cNvSpPr>
          <p:nvPr/>
        </p:nvSpPr>
        <p:spPr bwMode="auto">
          <a:xfrm>
            <a:off x="14077952" y="5521326"/>
            <a:ext cx="64801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81" name="Line 29"/>
          <p:cNvSpPr>
            <a:spLocks noChangeShapeType="1"/>
          </p:cNvSpPr>
          <p:nvPr/>
        </p:nvSpPr>
        <p:spPr bwMode="auto">
          <a:xfrm>
            <a:off x="14077952" y="6918326"/>
            <a:ext cx="64801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82" name="Line 30"/>
          <p:cNvSpPr>
            <a:spLocks noChangeShapeType="1"/>
          </p:cNvSpPr>
          <p:nvPr/>
        </p:nvSpPr>
        <p:spPr bwMode="auto">
          <a:xfrm>
            <a:off x="14103352" y="8375650"/>
            <a:ext cx="64801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83" name="Line 31"/>
          <p:cNvSpPr>
            <a:spLocks noChangeShapeType="1"/>
          </p:cNvSpPr>
          <p:nvPr/>
        </p:nvSpPr>
        <p:spPr bwMode="auto">
          <a:xfrm>
            <a:off x="14077952" y="9118600"/>
            <a:ext cx="64801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84" name="Line 32"/>
          <p:cNvSpPr>
            <a:spLocks noChangeShapeType="1"/>
          </p:cNvSpPr>
          <p:nvPr/>
        </p:nvSpPr>
        <p:spPr bwMode="auto">
          <a:xfrm>
            <a:off x="14077952" y="9848850"/>
            <a:ext cx="64801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85" name="Line 33"/>
          <p:cNvSpPr>
            <a:spLocks noChangeShapeType="1"/>
          </p:cNvSpPr>
          <p:nvPr/>
        </p:nvSpPr>
        <p:spPr bwMode="auto">
          <a:xfrm>
            <a:off x="14077952" y="11379200"/>
            <a:ext cx="64801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86" name="Rectangle 34"/>
          <p:cNvSpPr>
            <a:spLocks noChangeArrowheads="1"/>
          </p:cNvSpPr>
          <p:nvPr/>
        </p:nvSpPr>
        <p:spPr bwMode="auto">
          <a:xfrm>
            <a:off x="13741402" y="3028951"/>
            <a:ext cx="746999" cy="555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4150" tIns="92076" rIns="184150" bIns="92076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hu-HU" sz="2400"/>
              <a:t>0%</a:t>
            </a:r>
          </a:p>
        </p:txBody>
      </p:sp>
      <p:sp>
        <p:nvSpPr>
          <p:cNvPr id="407587" name="Rectangle 35"/>
          <p:cNvSpPr>
            <a:spLocks noChangeArrowheads="1"/>
          </p:cNvSpPr>
          <p:nvPr/>
        </p:nvSpPr>
        <p:spPr bwMode="auto">
          <a:xfrm>
            <a:off x="16729076" y="3028951"/>
            <a:ext cx="902491" cy="555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4150" tIns="92076" rIns="184150" bIns="92076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hu-HU" sz="2400"/>
              <a:t>50%</a:t>
            </a:r>
          </a:p>
        </p:txBody>
      </p:sp>
      <p:sp>
        <p:nvSpPr>
          <p:cNvPr id="407588" name="Rectangle 36"/>
          <p:cNvSpPr>
            <a:spLocks noChangeArrowheads="1"/>
          </p:cNvSpPr>
          <p:nvPr/>
        </p:nvSpPr>
        <p:spPr bwMode="auto">
          <a:xfrm>
            <a:off x="19992975" y="3028951"/>
            <a:ext cx="1057982" cy="555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4150" tIns="92076" rIns="184150" bIns="92076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hu-HU" sz="2400"/>
              <a:t>100%</a:t>
            </a:r>
          </a:p>
        </p:txBody>
      </p:sp>
      <p:sp>
        <p:nvSpPr>
          <p:cNvPr id="407590" name="Line 38"/>
          <p:cNvSpPr>
            <a:spLocks noChangeShapeType="1"/>
          </p:cNvSpPr>
          <p:nvPr/>
        </p:nvSpPr>
        <p:spPr bwMode="auto">
          <a:xfrm>
            <a:off x="3905251" y="6216650"/>
            <a:ext cx="166084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7591" name="Line 39"/>
          <p:cNvSpPr>
            <a:spLocks noChangeShapeType="1"/>
          </p:cNvSpPr>
          <p:nvPr/>
        </p:nvSpPr>
        <p:spPr bwMode="auto">
          <a:xfrm>
            <a:off x="3930651" y="10636250"/>
            <a:ext cx="166084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pic>
        <p:nvPicPr>
          <p:cNvPr id="407592" name="Picture 40" descr="Image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0351" y="5848350"/>
            <a:ext cx="3708400" cy="353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6137" y="1649104"/>
            <a:ext cx="20245697" cy="1084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05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1" name="Rectangle 3"/>
          <p:cNvSpPr>
            <a:spLocks noGrp="1" noChangeArrowheads="1"/>
          </p:cNvSpPr>
          <p:nvPr>
            <p:ph type="title"/>
          </p:nvPr>
        </p:nvSpPr>
        <p:spPr>
          <a:xfrm>
            <a:off x="886691" y="477359"/>
            <a:ext cx="21515809" cy="914400"/>
          </a:xfrm>
        </p:spPr>
        <p:txBody>
          <a:bodyPr>
            <a:normAutofit fontScale="90000"/>
          </a:bodyPr>
          <a:lstStyle/>
          <a:p>
            <a:r>
              <a:rPr lang="es-ES" altLang="hu-HU" dirty="0" smtClean="0"/>
              <a:t>Formación de la primera estructura organizativa</a:t>
            </a:r>
            <a:endParaRPr lang="en-US" altLang="hu-HU" dirty="0"/>
          </a:p>
        </p:txBody>
      </p:sp>
      <p:sp>
        <p:nvSpPr>
          <p:cNvPr id="3194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692526" y="5416550"/>
            <a:ext cx="18709974" cy="7632700"/>
          </a:xfrm>
        </p:spPr>
        <p:txBody>
          <a:bodyPr/>
          <a:lstStyle/>
          <a:p>
            <a:pPr algn="just">
              <a:spcAft>
                <a:spcPts val="1200"/>
              </a:spcAft>
              <a:buNone/>
            </a:pPr>
            <a:r>
              <a:rPr lang="es-ES" altLang="hu-H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Pasos en la construcción de la organización</a:t>
            </a:r>
            <a:endParaRPr lang="es-ES" altLang="hu-HU" sz="4800" dirty="0" smtClean="0"/>
          </a:p>
          <a:p>
            <a:pPr algn="just">
              <a:spcAft>
                <a:spcPts val="1200"/>
              </a:spcAft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es-ES" altLang="hu-HU" sz="4800" dirty="0" smtClean="0"/>
              <a:t>Nombrar de 10 a 20 actividades de la empresa</a:t>
            </a:r>
          </a:p>
          <a:p>
            <a:pPr algn="just">
              <a:spcAft>
                <a:spcPts val="1200"/>
              </a:spcAft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es-ES" altLang="hu-HU" sz="4800" dirty="0" smtClean="0"/>
              <a:t>Breve definición de cada actividad</a:t>
            </a:r>
          </a:p>
          <a:p>
            <a:pPr algn="just">
              <a:spcAft>
                <a:spcPts val="1200"/>
              </a:spcAft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es-ES" altLang="hu-HU" sz="4800" dirty="0" smtClean="0"/>
              <a:t>Agrupación de las actividades relacionadas</a:t>
            </a:r>
          </a:p>
          <a:p>
            <a:pPr algn="just">
              <a:spcAft>
                <a:spcPts val="1200"/>
              </a:spcAft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es-ES" altLang="hu-HU" sz="4800" dirty="0" smtClean="0"/>
              <a:t>Definir las responsabilidades de los socios/as y directivos/as</a:t>
            </a:r>
          </a:p>
          <a:p>
            <a:pPr algn="just">
              <a:spcAft>
                <a:spcPts val="1200"/>
              </a:spcAft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es-ES" altLang="hu-HU" sz="4800" dirty="0" smtClean="0"/>
              <a:t>Definir las funciones y responsabilidades del empresario/a (propietario/a) - gestor/a</a:t>
            </a:r>
            <a:endParaRPr lang="es-ES" altLang="hu-HU" sz="4800" dirty="0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7674" y="1391759"/>
            <a:ext cx="17513502" cy="385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71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9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9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9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9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9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9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9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9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9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9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9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9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2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3" name="Rectangle 3"/>
          <p:cNvSpPr>
            <a:spLocks noGrp="1" noChangeArrowheads="1"/>
          </p:cNvSpPr>
          <p:nvPr>
            <p:ph type="title"/>
          </p:nvPr>
        </p:nvSpPr>
        <p:spPr>
          <a:xfrm>
            <a:off x="775856" y="152400"/>
            <a:ext cx="22194980" cy="914400"/>
          </a:xfrm>
        </p:spPr>
        <p:txBody>
          <a:bodyPr>
            <a:normAutofit fontScale="90000"/>
          </a:bodyPr>
          <a:lstStyle/>
          <a:p>
            <a:r>
              <a:rPr lang="en-US" altLang="hu-HU" dirty="0" err="1" smtClean="0"/>
              <a:t>Formación</a:t>
            </a:r>
            <a:r>
              <a:rPr lang="en-US" altLang="hu-HU" dirty="0" smtClean="0"/>
              <a:t> de la </a:t>
            </a:r>
            <a:r>
              <a:rPr lang="en-US" altLang="hu-HU" dirty="0" err="1" smtClean="0"/>
              <a:t>primera</a:t>
            </a:r>
            <a:r>
              <a:rPr lang="en-US" altLang="hu-HU" dirty="0" smtClean="0"/>
              <a:t> </a:t>
            </a:r>
            <a:r>
              <a:rPr lang="en-US" altLang="hu-HU" dirty="0" err="1" smtClean="0"/>
              <a:t>estructura</a:t>
            </a:r>
            <a:r>
              <a:rPr lang="en-US" altLang="hu-HU" dirty="0" smtClean="0"/>
              <a:t> </a:t>
            </a:r>
            <a:r>
              <a:rPr lang="en-US" altLang="hu-HU" dirty="0" err="1" smtClean="0"/>
              <a:t>organizativa</a:t>
            </a:r>
            <a:endParaRPr lang="en-US" altLang="hu-HU" dirty="0"/>
          </a:p>
        </p:txBody>
      </p:sp>
      <p:sp>
        <p:nvSpPr>
          <p:cNvPr id="378884" name="Text Box 4"/>
          <p:cNvSpPr txBox="1">
            <a:spLocks noChangeArrowheads="1"/>
          </p:cNvSpPr>
          <p:nvPr/>
        </p:nvSpPr>
        <p:spPr bwMode="auto">
          <a:xfrm>
            <a:off x="4926935" y="6143377"/>
            <a:ext cx="964882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158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hu-HU" sz="5600" dirty="0"/>
              <a:t>1. </a:t>
            </a:r>
            <a:r>
              <a:rPr lang="en-US" altLang="hu-HU" sz="5600" dirty="0" err="1" smtClean="0"/>
              <a:t>Produc</a:t>
            </a:r>
            <a:r>
              <a:rPr lang="es-ES" altLang="hu-HU" sz="5600" dirty="0" err="1" smtClean="0"/>
              <a:t>ción</a:t>
            </a:r>
            <a:r>
              <a:rPr lang="en-US" altLang="hu-HU" sz="5600" dirty="0" smtClean="0"/>
              <a:t>/ </a:t>
            </a:r>
            <a:r>
              <a:rPr lang="en-US" altLang="hu-HU" sz="5600" dirty="0" err="1" smtClean="0"/>
              <a:t>Servicio</a:t>
            </a:r>
            <a:endParaRPr lang="en-US" altLang="hu-HU" sz="5600" dirty="0"/>
          </a:p>
        </p:txBody>
      </p:sp>
      <p:sp>
        <p:nvSpPr>
          <p:cNvPr id="378885" name="Text Box 5"/>
          <p:cNvSpPr txBox="1">
            <a:spLocks noChangeArrowheads="1"/>
          </p:cNvSpPr>
          <p:nvPr/>
        </p:nvSpPr>
        <p:spPr bwMode="auto">
          <a:xfrm>
            <a:off x="5569949" y="11762407"/>
            <a:ext cx="1310322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158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hu-HU" sz="5600" dirty="0"/>
              <a:t>6. </a:t>
            </a:r>
            <a:r>
              <a:rPr lang="en-US" altLang="hu-HU" sz="5600" dirty="0" err="1" smtClean="0"/>
              <a:t>Gestión</a:t>
            </a:r>
            <a:r>
              <a:rPr lang="en-US" altLang="hu-HU" sz="5600" dirty="0" smtClean="0"/>
              <a:t> de </a:t>
            </a:r>
            <a:r>
              <a:rPr lang="en-US" altLang="hu-HU" sz="5600" dirty="0" err="1" smtClean="0"/>
              <a:t>Recursos</a:t>
            </a:r>
            <a:r>
              <a:rPr lang="en-US" altLang="hu-HU" sz="5600" dirty="0" smtClean="0"/>
              <a:t> </a:t>
            </a:r>
            <a:r>
              <a:rPr lang="en-US" altLang="hu-HU" sz="5600" dirty="0" err="1" smtClean="0"/>
              <a:t>Humanos</a:t>
            </a:r>
            <a:endParaRPr lang="en-US" altLang="hu-HU" sz="5600" dirty="0"/>
          </a:p>
        </p:txBody>
      </p:sp>
      <p:sp>
        <p:nvSpPr>
          <p:cNvPr id="378886" name="Text Box 6"/>
          <p:cNvSpPr txBox="1">
            <a:spLocks noChangeArrowheads="1"/>
          </p:cNvSpPr>
          <p:nvPr/>
        </p:nvSpPr>
        <p:spPr bwMode="auto">
          <a:xfrm>
            <a:off x="5006616" y="7249717"/>
            <a:ext cx="108013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158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hu-HU" sz="5600" dirty="0"/>
              <a:t>2. </a:t>
            </a:r>
            <a:r>
              <a:rPr lang="en-US" altLang="hu-HU" sz="5600" dirty="0" err="1" smtClean="0"/>
              <a:t>Contabilidad</a:t>
            </a:r>
            <a:endParaRPr lang="en-US" altLang="hu-HU" sz="5600" dirty="0"/>
          </a:p>
        </p:txBody>
      </p:sp>
      <p:sp>
        <p:nvSpPr>
          <p:cNvPr id="378887" name="Text Box 7"/>
          <p:cNvSpPr txBox="1">
            <a:spLocks noChangeArrowheads="1"/>
          </p:cNvSpPr>
          <p:nvPr/>
        </p:nvSpPr>
        <p:spPr bwMode="auto">
          <a:xfrm>
            <a:off x="5419725" y="10715626"/>
            <a:ext cx="12242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158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hu-HU" sz="5600" dirty="0"/>
              <a:t>5. Marketing </a:t>
            </a:r>
            <a:r>
              <a:rPr lang="en-US" altLang="hu-HU" sz="5600" dirty="0" smtClean="0"/>
              <a:t>y </a:t>
            </a:r>
            <a:r>
              <a:rPr lang="en-US" altLang="hu-HU" sz="5600" dirty="0" err="1" smtClean="0"/>
              <a:t>desarrollo</a:t>
            </a:r>
            <a:r>
              <a:rPr lang="en-US" altLang="hu-HU" sz="5600" dirty="0" smtClean="0"/>
              <a:t> </a:t>
            </a:r>
            <a:endParaRPr lang="en-US" altLang="hu-HU" sz="5600" dirty="0"/>
          </a:p>
        </p:txBody>
      </p:sp>
      <p:sp>
        <p:nvSpPr>
          <p:cNvPr id="378888" name="Text Box 8"/>
          <p:cNvSpPr txBox="1">
            <a:spLocks noChangeArrowheads="1"/>
          </p:cNvSpPr>
          <p:nvPr/>
        </p:nvSpPr>
        <p:spPr bwMode="auto">
          <a:xfrm>
            <a:off x="5133975" y="8421891"/>
            <a:ext cx="115220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158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hu-HU" sz="5600" dirty="0"/>
              <a:t>3.  </a:t>
            </a:r>
            <a:r>
              <a:rPr lang="en-US" altLang="hu-HU" sz="5600" dirty="0" smtClean="0"/>
              <a:t>Ventas</a:t>
            </a:r>
            <a:endParaRPr lang="en-US" altLang="hu-HU" sz="5600" dirty="0"/>
          </a:p>
        </p:txBody>
      </p:sp>
      <p:sp>
        <p:nvSpPr>
          <p:cNvPr id="378889" name="Text Box 9"/>
          <p:cNvSpPr txBox="1">
            <a:spLocks noChangeArrowheads="1"/>
          </p:cNvSpPr>
          <p:nvPr/>
        </p:nvSpPr>
        <p:spPr bwMode="auto">
          <a:xfrm>
            <a:off x="5273676" y="9636126"/>
            <a:ext cx="1382712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9158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hu-HU" sz="5600" dirty="0"/>
              <a:t>4. </a:t>
            </a:r>
            <a:r>
              <a:rPr lang="en-US" altLang="hu-HU" sz="5600" dirty="0" err="1" smtClean="0"/>
              <a:t>Suministros</a:t>
            </a:r>
            <a:r>
              <a:rPr lang="en-US" altLang="hu-HU" sz="5600" dirty="0" smtClean="0"/>
              <a:t> y </a:t>
            </a:r>
            <a:r>
              <a:rPr lang="en-US" altLang="hu-HU" sz="5600" dirty="0" err="1" smtClean="0"/>
              <a:t>Compras</a:t>
            </a:r>
            <a:endParaRPr lang="en-US" altLang="hu-HU" sz="5600" dirty="0"/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7674" y="1391759"/>
            <a:ext cx="17513502" cy="385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02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5964" y="-302014"/>
            <a:ext cx="21025723" cy="2119312"/>
          </a:xfrm>
        </p:spPr>
        <p:txBody>
          <a:bodyPr/>
          <a:lstStyle/>
          <a:p>
            <a:r>
              <a:rPr lang="en-US" altLang="hu-HU" dirty="0"/>
              <a:t>2. </a:t>
            </a:r>
            <a:r>
              <a:rPr lang="en-US" altLang="hu-HU" dirty="0" smtClean="0"/>
              <a:t>Contratar a las personas adecuadas</a:t>
            </a:r>
            <a:endParaRPr lang="en-US" altLang="hu-HU" dirty="0"/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6025" y="1524000"/>
            <a:ext cx="15544800" cy="11125200"/>
          </a:xfrm>
        </p:spPr>
        <p:txBody>
          <a:bodyPr/>
          <a:lstStyle/>
          <a:p>
            <a:pPr marL="952500" indent="-952500">
              <a:buFont typeface="Webdings" panose="05030102010509060703" pitchFamily="18" charset="2"/>
              <a:buChar char=""/>
            </a:pPr>
            <a:r>
              <a:rPr lang="es-ES" altLang="hu-HU" sz="4800" dirty="0" smtClean="0"/>
              <a:t>Definir el alcance de las actividades</a:t>
            </a:r>
          </a:p>
          <a:p>
            <a:pPr marL="2095500" lvl="1" indent="-762000" algn="just">
              <a:spcAft>
                <a:spcPts val="1200"/>
              </a:spcAft>
              <a:buFont typeface="Webdings" panose="05030102010509060703" pitchFamily="18" charset="2"/>
              <a:buChar char=""/>
            </a:pPr>
            <a:r>
              <a:rPr lang="es-ES" altLang="hu-HU" sz="3600" dirty="0" smtClean="0"/>
              <a:t>¿Qué alcance tienen las actividades necesarias?</a:t>
            </a:r>
          </a:p>
          <a:p>
            <a:pPr marL="2095500" lvl="1" indent="-762000" algn="just">
              <a:spcAft>
                <a:spcPts val="1200"/>
              </a:spcAft>
              <a:buFont typeface="Webdings" panose="05030102010509060703" pitchFamily="18" charset="2"/>
              <a:buChar char=""/>
            </a:pPr>
            <a:r>
              <a:rPr lang="es-ES" altLang="hu-HU" sz="3600" dirty="0" smtClean="0"/>
              <a:t>¿Cuáles son las tareas en el ámbito de actividades definido?</a:t>
            </a:r>
          </a:p>
          <a:p>
            <a:pPr marL="2095500" lvl="1" indent="-762000" algn="just">
              <a:spcAft>
                <a:spcPts val="1200"/>
              </a:spcAft>
              <a:buFont typeface="Webdings" panose="05030102010509060703" pitchFamily="18" charset="2"/>
              <a:buChar char=""/>
            </a:pPr>
            <a:r>
              <a:rPr lang="es-ES" altLang="hu-HU" sz="3600" dirty="0" smtClean="0"/>
              <a:t>¿Qué habilidades y experiencia se necesitan para cada tarea?</a:t>
            </a:r>
          </a:p>
          <a:p>
            <a:pPr marL="2095500" lvl="1" indent="-762000" algn="just">
              <a:spcAft>
                <a:spcPts val="1200"/>
              </a:spcAft>
              <a:buFont typeface="Webdings" panose="05030102010509060703" pitchFamily="18" charset="2"/>
              <a:buChar char=""/>
            </a:pPr>
            <a:r>
              <a:rPr lang="es-ES" altLang="hu-HU" sz="3600" dirty="0" smtClean="0"/>
              <a:t>¿Cuáles son las compensaciones y beneficios competitivos?</a:t>
            </a:r>
          </a:p>
          <a:p>
            <a:pPr marL="2095500" lvl="1" indent="-762000" algn="just">
              <a:spcAft>
                <a:spcPts val="1200"/>
              </a:spcAft>
              <a:buFont typeface="Webdings" panose="05030102010509060703" pitchFamily="18" charset="2"/>
              <a:buChar char=""/>
            </a:pPr>
            <a:r>
              <a:rPr lang="es-ES" altLang="hu-HU" sz="3600" dirty="0" smtClean="0"/>
              <a:t>¿Cómo podemos probar las habilidades requeridas?</a:t>
            </a:r>
          </a:p>
          <a:p>
            <a:pPr marL="952500" indent="-952500" algn="just">
              <a:spcAft>
                <a:spcPts val="1200"/>
              </a:spcAft>
              <a:buFont typeface="Webdings" panose="05030102010509060703" pitchFamily="18" charset="2"/>
              <a:buChar char=""/>
            </a:pPr>
            <a:r>
              <a:rPr lang="es-ES" altLang="hu-HU" sz="4800" dirty="0" smtClean="0"/>
              <a:t>Contratación ¿cómo y dónde buscar?</a:t>
            </a:r>
          </a:p>
          <a:p>
            <a:pPr marL="952500" indent="-952500" algn="just">
              <a:spcAft>
                <a:spcPts val="1200"/>
              </a:spcAft>
              <a:buFont typeface="Webdings" panose="05030102010509060703" pitchFamily="18" charset="2"/>
              <a:buChar char=""/>
            </a:pPr>
            <a:r>
              <a:rPr lang="es-ES" altLang="hu-HU" sz="4800" dirty="0" smtClean="0"/>
              <a:t>Selección ¿cómo hacer la elección?</a:t>
            </a:r>
          </a:p>
          <a:p>
            <a:pPr marL="952500" indent="-952500" algn="just">
              <a:spcAft>
                <a:spcPts val="1200"/>
              </a:spcAft>
              <a:buFont typeface="Webdings" panose="05030102010509060703" pitchFamily="18" charset="2"/>
              <a:buChar char=""/>
            </a:pPr>
            <a:r>
              <a:rPr lang="es-ES" altLang="hu-HU" sz="4800" dirty="0" smtClean="0"/>
              <a:t>Salarios ¿cuánto hay que pagar?</a:t>
            </a:r>
          </a:p>
          <a:p>
            <a:pPr marL="952500" indent="-952500" algn="just">
              <a:spcAft>
                <a:spcPts val="1200"/>
              </a:spcAft>
              <a:buFont typeface="Webdings" panose="05030102010509060703" pitchFamily="18" charset="2"/>
              <a:buChar char=""/>
            </a:pPr>
            <a:r>
              <a:rPr lang="es-ES" altLang="hu-HU" sz="4800" dirty="0" smtClean="0"/>
              <a:t>Contrato de trabajo ¿cómo acordarlo?</a:t>
            </a:r>
          </a:p>
          <a:p>
            <a:pPr marL="952500" indent="-952500" algn="just">
              <a:spcAft>
                <a:spcPts val="1200"/>
              </a:spcAft>
              <a:buFont typeface="Webdings" panose="05030102010509060703" pitchFamily="18" charset="2"/>
              <a:buChar char=""/>
            </a:pPr>
            <a:r>
              <a:rPr lang="es-ES" altLang="hu-HU" sz="4800" dirty="0" smtClean="0"/>
              <a:t>Iniciación ¿cómo formar y capacitar a los/as nuevos/as?</a:t>
            </a:r>
            <a:endParaRPr lang="es-ES" altLang="hu-HU" dirty="0"/>
          </a:p>
        </p:txBody>
      </p:sp>
      <p:pic>
        <p:nvPicPr>
          <p:cNvPr id="323588" name="Picture 4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2252" y="5416551"/>
            <a:ext cx="3327400" cy="415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152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5964" y="333436"/>
            <a:ext cx="21025723" cy="1374594"/>
          </a:xfrm>
        </p:spPr>
        <p:txBody>
          <a:bodyPr/>
          <a:lstStyle/>
          <a:p>
            <a:r>
              <a:rPr lang="en-US" altLang="hu-HU" dirty="0"/>
              <a:t>3. </a:t>
            </a:r>
            <a:r>
              <a:rPr lang="es-ES" altLang="hu-HU" dirty="0" smtClean="0"/>
              <a:t>Entrar en el mercado</a:t>
            </a:r>
            <a:endParaRPr lang="es-ES" altLang="hu-HU" dirty="0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6025" y="2286000"/>
            <a:ext cx="15544800" cy="8229600"/>
          </a:xfrm>
        </p:spPr>
        <p:txBody>
          <a:bodyPr/>
          <a:lstStyle/>
          <a:p>
            <a:pPr marL="952500" indent="-952500">
              <a:buFont typeface="Webdings" panose="05030102010509060703" pitchFamily="18" charset="2"/>
              <a:buChar char=""/>
            </a:pPr>
            <a:r>
              <a:rPr lang="es-ES" altLang="hu-HU" sz="5600" dirty="0" smtClean="0"/>
              <a:t>Estrategia de penetración en el mercado</a:t>
            </a:r>
          </a:p>
          <a:p>
            <a:pPr marL="2286000" lvl="1" indent="-952500">
              <a:buFont typeface="Webdings" panose="05030102010509060703" pitchFamily="18" charset="2"/>
              <a:buChar char=""/>
            </a:pPr>
            <a:r>
              <a:rPr lang="es-ES" altLang="hu-HU" sz="4800" dirty="0" smtClean="0"/>
              <a:t>Precios de lanzamiento</a:t>
            </a:r>
          </a:p>
          <a:p>
            <a:pPr marL="2286000" lvl="1" indent="-952500">
              <a:buFont typeface="Webdings" panose="05030102010509060703" pitchFamily="18" charset="2"/>
              <a:buChar char=""/>
            </a:pPr>
            <a:r>
              <a:rPr lang="es-ES" altLang="hu-HU" sz="4800" dirty="0" smtClean="0"/>
              <a:t>Campañas de lanzamiento, ofertas</a:t>
            </a:r>
          </a:p>
          <a:p>
            <a:pPr marL="2286000" lvl="1" indent="-952500">
              <a:buFont typeface="Webdings" panose="05030102010509060703" pitchFamily="18" charset="2"/>
              <a:buChar char=""/>
            </a:pPr>
            <a:endParaRPr lang="es-ES" altLang="hu-HU" sz="4800" dirty="0" smtClean="0"/>
          </a:p>
          <a:p>
            <a:pPr marL="952500" indent="-952500">
              <a:buFont typeface="Webdings" panose="05030102010509060703" pitchFamily="18" charset="2"/>
              <a:buChar char=""/>
            </a:pPr>
            <a:r>
              <a:rPr lang="es-ES" altLang="hu-HU" sz="5600" dirty="0" smtClean="0"/>
              <a:t>Las primeras negociaciones</a:t>
            </a:r>
          </a:p>
          <a:p>
            <a:pPr marL="952500" indent="-952500">
              <a:buFont typeface="Webdings" panose="05030102010509060703" pitchFamily="18" charset="2"/>
              <a:buChar char=""/>
            </a:pPr>
            <a:endParaRPr lang="es-ES" altLang="hu-HU" sz="5600" dirty="0" smtClean="0"/>
          </a:p>
          <a:p>
            <a:pPr marL="952500" indent="-952500">
              <a:buFont typeface="Webdings" panose="05030102010509060703" pitchFamily="18" charset="2"/>
              <a:buChar char=""/>
            </a:pPr>
            <a:r>
              <a:rPr lang="es-ES" altLang="hu-HU" sz="5600" dirty="0" smtClean="0"/>
              <a:t>Creación de la fuerza de ventas</a:t>
            </a:r>
          </a:p>
          <a:p>
            <a:pPr marL="2286000" lvl="1" indent="-952500">
              <a:buFont typeface="Webdings" panose="05030102010509060703" pitchFamily="18" charset="2"/>
              <a:buChar char=""/>
            </a:pPr>
            <a:r>
              <a:rPr lang="es-ES" altLang="hu-HU" sz="4800" dirty="0" smtClean="0"/>
              <a:t>La persona emprendedora, si es capaz</a:t>
            </a:r>
          </a:p>
          <a:p>
            <a:pPr marL="2286000" lvl="1" indent="-952500">
              <a:buFont typeface="Webdings" panose="05030102010509060703" pitchFamily="18" charset="2"/>
              <a:buChar char=""/>
            </a:pPr>
            <a:r>
              <a:rPr lang="es-ES" altLang="hu-HU" sz="4800" dirty="0" smtClean="0"/>
              <a:t>Otra fuerza de ventas</a:t>
            </a:r>
            <a:endParaRPr lang="es-ES" altLang="hu-HU" sz="4800" dirty="0"/>
          </a:p>
        </p:txBody>
      </p:sp>
      <p:pic>
        <p:nvPicPr>
          <p:cNvPr id="324613" name="Picture 5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8135" y="4743450"/>
            <a:ext cx="5610226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777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08"/>
          <a:stretch/>
        </p:blipFill>
        <p:spPr>
          <a:xfrm>
            <a:off x="0" y="-182881"/>
            <a:ext cx="24377650" cy="12268201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="" xmlns:a16="http://schemas.microsoft.com/office/drawing/2014/main" id="{8AE697E7-F666-4DFD-A643-3B1B0EEE6105}"/>
              </a:ext>
            </a:extLst>
          </p:cNvPr>
          <p:cNvSpPr/>
          <p:nvPr/>
        </p:nvSpPr>
        <p:spPr>
          <a:xfrm>
            <a:off x="22988337" y="12464716"/>
            <a:ext cx="1106905" cy="1042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" name="Gráfico 9">
            <a:extLst>
              <a:ext uri="{FF2B5EF4-FFF2-40B4-BE49-F238E27FC236}">
                <a16:creationId xmlns="" xmlns:a16="http://schemas.microsoft.com/office/drawing/2014/main" id="{510816BD-0F0E-4823-93B1-70F9C5EFC1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290917" y="6293730"/>
            <a:ext cx="7431098" cy="3429737"/>
          </a:xfrm>
          <a:prstGeom prst="rect">
            <a:avLst/>
          </a:prstGeom>
        </p:spPr>
      </p:pic>
      <p:pic>
        <p:nvPicPr>
          <p:cNvPr id="12" name="Gráfico 11">
            <a:extLst>
              <a:ext uri="{FF2B5EF4-FFF2-40B4-BE49-F238E27FC236}">
                <a16:creationId xmlns="" xmlns:a16="http://schemas.microsoft.com/office/drawing/2014/main" id="{B7A1E26D-64FF-4395-94F3-E1EB6E3742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18095" y="9041460"/>
            <a:ext cx="5600277" cy="784039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AAE1B924-A435-43B9-BFEE-BEA9BA678DDD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7938" y="8547422"/>
            <a:ext cx="5409712" cy="3042061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="" xmlns:a16="http://schemas.microsoft.com/office/drawing/2014/main" id="{8E68C16E-2542-4B77-B9BF-C3588BF6FB3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56194" y="10383645"/>
            <a:ext cx="5600277" cy="494142"/>
          </a:xfrm>
          <a:prstGeom prst="rect">
            <a:avLst/>
          </a:prstGeom>
        </p:spPr>
      </p:pic>
      <p:grpSp>
        <p:nvGrpSpPr>
          <p:cNvPr id="9" name="Agrupar 25">
            <a:extLst>
              <a:ext uri="{FF2B5EF4-FFF2-40B4-BE49-F238E27FC236}">
                <a16:creationId xmlns="" xmlns:a16="http://schemas.microsoft.com/office/drawing/2014/main" id="{D9947196-84A9-40F6-A7D6-7D067BF70282}"/>
              </a:ext>
            </a:extLst>
          </p:cNvPr>
          <p:cNvGrpSpPr/>
          <p:nvPr/>
        </p:nvGrpSpPr>
        <p:grpSpPr>
          <a:xfrm>
            <a:off x="8909892" y="9473231"/>
            <a:ext cx="9424759" cy="1529998"/>
            <a:chOff x="10201325" y="7995712"/>
            <a:chExt cx="9424759" cy="1529998"/>
          </a:xfrm>
        </p:grpSpPr>
        <p:pic>
          <p:nvPicPr>
            <p:cNvPr id="11" name="Imagem 4">
              <a:extLst>
                <a:ext uri="{FF2B5EF4-FFF2-40B4-BE49-F238E27FC236}">
                  <a16:creationId xmlns="" xmlns:a16="http://schemas.microsoft.com/office/drawing/2014/main" id="{291D81CF-6FFB-4C20-AE07-ECBC4E70C0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62992" y="8010286"/>
              <a:ext cx="484188" cy="484188"/>
            </a:xfrm>
            <a:prstGeom prst="rect">
              <a:avLst/>
            </a:prstGeom>
          </p:spPr>
        </p:pic>
        <p:pic>
          <p:nvPicPr>
            <p:cNvPr id="13" name="Imagem 7">
              <a:extLst>
                <a:ext uri="{FF2B5EF4-FFF2-40B4-BE49-F238E27FC236}">
                  <a16:creationId xmlns="" xmlns:a16="http://schemas.microsoft.com/office/drawing/2014/main" id="{CCBF5A91-E2DF-4DA7-9875-E9F947EE96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59516" y="8908812"/>
              <a:ext cx="484188" cy="484188"/>
            </a:xfrm>
            <a:prstGeom prst="rect">
              <a:avLst/>
            </a:prstGeom>
          </p:spPr>
        </p:pic>
        <p:pic>
          <p:nvPicPr>
            <p:cNvPr id="17" name="Imagem 16">
              <a:extLst>
                <a:ext uri="{FF2B5EF4-FFF2-40B4-BE49-F238E27FC236}">
                  <a16:creationId xmlns="" xmlns:a16="http://schemas.microsoft.com/office/drawing/2014/main" id="{88B21E9F-2A1C-4B0C-9A2D-6039C6279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01325" y="7995712"/>
              <a:ext cx="513335" cy="513335"/>
            </a:xfrm>
            <a:prstGeom prst="rect">
              <a:avLst/>
            </a:prstGeom>
          </p:spPr>
        </p:pic>
        <p:pic>
          <p:nvPicPr>
            <p:cNvPr id="18" name="Imagem 18">
              <a:extLst>
                <a:ext uri="{FF2B5EF4-FFF2-40B4-BE49-F238E27FC236}">
                  <a16:creationId xmlns="" xmlns:a16="http://schemas.microsoft.com/office/drawing/2014/main" id="{EF52942A-20E3-4F9A-AFDB-5B2262D6E4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01326" y="8933714"/>
              <a:ext cx="513335" cy="515902"/>
            </a:xfrm>
            <a:prstGeom prst="rect">
              <a:avLst/>
            </a:prstGeom>
          </p:spPr>
        </p:pic>
        <p:sp>
          <p:nvSpPr>
            <p:cNvPr id="19" name="CaixaDeTexto 19">
              <a:extLst>
                <a:ext uri="{FF2B5EF4-FFF2-40B4-BE49-F238E27FC236}">
                  <a16:creationId xmlns="" xmlns:a16="http://schemas.microsoft.com/office/drawing/2014/main" id="{281826FC-1C6F-4017-9EBD-F37B51CE11C3}"/>
                </a:ext>
              </a:extLst>
            </p:cNvPr>
            <p:cNvSpPr txBox="1"/>
            <p:nvPr/>
          </p:nvSpPr>
          <p:spPr>
            <a:xfrm>
              <a:off x="10982326" y="8067713"/>
              <a:ext cx="21902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800" b="1" dirty="0">
                  <a:solidFill>
                    <a:schemeClr val="bg1"/>
                  </a:solidFill>
                  <a:latin typeface="Comfortaa" panose="020F0403060000060003" pitchFamily="34" charset="0"/>
                </a:rPr>
                <a:t>@</a:t>
              </a:r>
              <a:r>
                <a:rPr lang="pt-PT" sz="2800" b="1" dirty="0" err="1">
                  <a:solidFill>
                    <a:schemeClr val="bg1"/>
                  </a:solidFill>
                  <a:latin typeface="Comfortaa" panose="020F0403060000060003" pitchFamily="34" charset="0"/>
                </a:rPr>
                <a:t>ifempower</a:t>
              </a:r>
              <a:endParaRPr lang="pt-PT" sz="2800" b="1" dirty="0">
                <a:solidFill>
                  <a:schemeClr val="bg1"/>
                </a:solidFill>
                <a:latin typeface="Comfortaa" panose="020F0403060000060003" pitchFamily="34" charset="0"/>
              </a:endParaRPr>
            </a:p>
          </p:txBody>
        </p:sp>
        <p:sp>
          <p:nvSpPr>
            <p:cNvPr id="20" name="CaixaDeTexto 21">
              <a:extLst>
                <a:ext uri="{FF2B5EF4-FFF2-40B4-BE49-F238E27FC236}">
                  <a16:creationId xmlns="" xmlns:a16="http://schemas.microsoft.com/office/drawing/2014/main" id="{1DE08AAD-5AB3-45BA-B389-45448B83F661}"/>
                </a:ext>
              </a:extLst>
            </p:cNvPr>
            <p:cNvSpPr txBox="1"/>
            <p:nvPr/>
          </p:nvSpPr>
          <p:spPr>
            <a:xfrm>
              <a:off x="10982326" y="9002490"/>
              <a:ext cx="21902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800" b="1" dirty="0">
                  <a:solidFill>
                    <a:schemeClr val="bg1"/>
                  </a:solidFill>
                  <a:latin typeface="Comfortaa" panose="020F0403060000060003" pitchFamily="34" charset="0"/>
                </a:rPr>
                <a:t>@</a:t>
              </a:r>
              <a:r>
                <a:rPr lang="pt-PT" sz="2800" b="1" dirty="0" err="1">
                  <a:solidFill>
                    <a:schemeClr val="bg1"/>
                  </a:solidFill>
                  <a:latin typeface="Comfortaa" panose="020F0403060000060003" pitchFamily="34" charset="0"/>
                </a:rPr>
                <a:t>ifempower</a:t>
              </a:r>
              <a:endParaRPr lang="pt-PT" sz="2800" b="1" dirty="0">
                <a:solidFill>
                  <a:schemeClr val="bg1"/>
                </a:solidFill>
                <a:latin typeface="Comfortaa" panose="020F0403060000060003" pitchFamily="34" charset="0"/>
              </a:endParaRPr>
            </a:p>
          </p:txBody>
        </p:sp>
        <p:sp>
          <p:nvSpPr>
            <p:cNvPr id="21" name="CaixaDeTexto 22">
              <a:extLst>
                <a:ext uri="{FF2B5EF4-FFF2-40B4-BE49-F238E27FC236}">
                  <a16:creationId xmlns="" xmlns:a16="http://schemas.microsoft.com/office/drawing/2014/main" id="{2BCD435A-8104-4236-9146-C0A8C123C4C7}"/>
                </a:ext>
              </a:extLst>
            </p:cNvPr>
            <p:cNvSpPr txBox="1"/>
            <p:nvPr/>
          </p:nvSpPr>
          <p:spPr>
            <a:xfrm>
              <a:off x="14463535" y="8067714"/>
              <a:ext cx="51625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800" b="1" dirty="0">
                  <a:solidFill>
                    <a:schemeClr val="bg1"/>
                  </a:solidFill>
                  <a:latin typeface="Comfortaa" panose="020F0403060000060003" pitchFamily="34" charset="0"/>
                </a:rPr>
                <a:t>facebook.com/ifempower.eu/</a:t>
              </a:r>
            </a:p>
          </p:txBody>
        </p:sp>
        <p:sp>
          <p:nvSpPr>
            <p:cNvPr id="22" name="CaixaDeTexto 23">
              <a:extLst>
                <a:ext uri="{FF2B5EF4-FFF2-40B4-BE49-F238E27FC236}">
                  <a16:creationId xmlns="" xmlns:a16="http://schemas.microsoft.com/office/drawing/2014/main" id="{5E147F09-3D35-4697-BBBC-1344D360A36C}"/>
                </a:ext>
              </a:extLst>
            </p:cNvPr>
            <p:cNvSpPr txBox="1"/>
            <p:nvPr/>
          </p:nvSpPr>
          <p:spPr>
            <a:xfrm>
              <a:off x="14463534" y="8966240"/>
              <a:ext cx="51625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800" b="1" dirty="0">
                  <a:solidFill>
                    <a:schemeClr val="bg1"/>
                  </a:solidFill>
                  <a:latin typeface="Comfortaa" panose="020F0403060000060003" pitchFamily="34" charset="0"/>
                </a:rPr>
                <a:t>linkedin.com/</a:t>
              </a:r>
              <a:r>
                <a:rPr lang="pt-PT" sz="2800" b="1" dirty="0" err="1">
                  <a:solidFill>
                    <a:schemeClr val="bg1"/>
                  </a:solidFill>
                  <a:latin typeface="Comfortaa" panose="020F0403060000060003" pitchFamily="34" charset="0"/>
                </a:rPr>
                <a:t>company</a:t>
              </a:r>
              <a:r>
                <a:rPr lang="pt-PT" sz="2800" b="1" dirty="0">
                  <a:solidFill>
                    <a:schemeClr val="bg1"/>
                  </a:solidFill>
                  <a:latin typeface="Comfortaa" panose="020F0403060000060003" pitchFamily="34" charset="0"/>
                </a:rPr>
                <a:t>/</a:t>
              </a:r>
              <a:r>
                <a:rPr lang="pt-PT" sz="2800" b="1" dirty="0" err="1">
                  <a:solidFill>
                    <a:schemeClr val="bg1"/>
                  </a:solidFill>
                  <a:latin typeface="Comfortaa" panose="020F0403060000060003" pitchFamily="34" charset="0"/>
                </a:rPr>
                <a:t>ifempower</a:t>
              </a:r>
              <a:r>
                <a:rPr lang="pt-PT" sz="2800" b="1" dirty="0">
                  <a:solidFill>
                    <a:schemeClr val="bg1"/>
                  </a:solidFill>
                  <a:latin typeface="Comfortaa" panose="020F0403060000060003" pitchFamily="34" charset="0"/>
                </a:rPr>
                <a:t>/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924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6074" y="609600"/>
            <a:ext cx="2252749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s-ES" altLang="hu-HU" dirty="0" smtClean="0"/>
              <a:t>Diferencia entre Constitución y Puesta en Marcha</a:t>
            </a:r>
            <a:endParaRPr lang="es-ES" altLang="hu-HU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1" y="2107690"/>
            <a:ext cx="20642136" cy="975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868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3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5483225" y="3200400"/>
            <a:ext cx="13868400" cy="3200400"/>
          </a:xfrm>
          <a:solidFill>
            <a:srgbClr val="EAEAEA"/>
          </a:solidFill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buFontTx/>
              <a:buNone/>
            </a:pPr>
            <a:r>
              <a:rPr lang="es-ES" altLang="hu-HU" sz="8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Selección de </a:t>
            </a:r>
            <a:r>
              <a:rPr lang="es-ES" altLang="hu-HU" sz="8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forma jurídica</a:t>
            </a:r>
            <a:endParaRPr lang="hu-HU" altLang="hu-HU" sz="88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5740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21" name="Rectangle 2053"/>
          <p:cNvSpPr>
            <a:spLocks noGrp="1" noChangeArrowheads="1"/>
          </p:cNvSpPr>
          <p:nvPr>
            <p:ph type="title"/>
          </p:nvPr>
        </p:nvSpPr>
        <p:spPr>
          <a:xfrm>
            <a:off x="1518249" y="1524000"/>
            <a:ext cx="21238234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s-ES" altLang="hu-HU" dirty="0" smtClean="0"/>
              <a:t>¿Qué forma jurídica sugerirías y por qué</a:t>
            </a:r>
            <a:r>
              <a:rPr lang="en-US" altLang="hu-HU" dirty="0" smtClean="0"/>
              <a:t>?</a:t>
            </a:r>
            <a:endParaRPr lang="en-US" altLang="hu-HU" dirty="0"/>
          </a:p>
        </p:txBody>
      </p:sp>
      <p:sp>
        <p:nvSpPr>
          <p:cNvPr id="342022" name="Rectangle 2054"/>
          <p:cNvSpPr>
            <a:spLocks noGrp="1" noChangeArrowheads="1"/>
          </p:cNvSpPr>
          <p:nvPr>
            <p:ph type="body" idx="1"/>
          </p:nvPr>
        </p:nvSpPr>
        <p:spPr>
          <a:xfrm>
            <a:off x="5026025" y="3837709"/>
            <a:ext cx="15544800" cy="8229600"/>
          </a:xfrm>
        </p:spPr>
        <p:txBody>
          <a:bodyPr/>
          <a:lstStyle/>
          <a:p>
            <a:r>
              <a:rPr lang="es-ES" altLang="hu-HU" sz="5600" dirty="0"/>
              <a:t>Ponemos en marcha una oficina de búsqueda de empleo con dos propietarios.</a:t>
            </a:r>
          </a:p>
          <a:p>
            <a:endParaRPr lang="es-ES" altLang="hu-HU" sz="5600" dirty="0"/>
          </a:p>
          <a:p>
            <a:r>
              <a:rPr lang="es-ES" altLang="hu-HU" sz="5600" dirty="0"/>
              <a:t>Iniciamos un negocio que produce puertas y ventanas de plástico.</a:t>
            </a:r>
          </a:p>
          <a:p>
            <a:endParaRPr lang="es-ES" altLang="hu-HU" sz="5600" dirty="0"/>
          </a:p>
          <a:p>
            <a:r>
              <a:rPr lang="es-ES" altLang="hu-HU" sz="5600" dirty="0"/>
              <a:t>Iniciamos una empresa de servicios financieros</a:t>
            </a:r>
            <a:endParaRPr lang="en-US" altLang="hu-HU" sz="5600" dirty="0"/>
          </a:p>
        </p:txBody>
      </p:sp>
    </p:spTree>
    <p:extLst>
      <p:ext uri="{BB962C8B-B14F-4D97-AF65-F5344CB8AC3E}">
        <p14:creationId xmlns:p14="http://schemas.microsoft.com/office/powerpoint/2010/main" val="667682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5178425" y="152400"/>
            <a:ext cx="16002000" cy="914400"/>
          </a:xfrm>
        </p:spPr>
        <p:txBody>
          <a:bodyPr>
            <a:normAutofit fontScale="90000"/>
          </a:bodyPr>
          <a:lstStyle/>
          <a:p>
            <a:r>
              <a:rPr lang="en-US" altLang="hu-HU" dirty="0" smtClean="0"/>
              <a:t>¿</a:t>
            </a:r>
            <a:r>
              <a:rPr lang="es-ES" altLang="hu-HU" dirty="0" smtClean="0"/>
              <a:t>Qué debemos considerar</a:t>
            </a:r>
            <a:r>
              <a:rPr lang="en-US" altLang="hu-HU" dirty="0" smtClean="0"/>
              <a:t>?</a:t>
            </a:r>
            <a:endParaRPr lang="en-US" altLang="hu-HU" dirty="0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4691" y="2286000"/>
            <a:ext cx="19368654" cy="10058400"/>
          </a:xfrm>
        </p:spPr>
        <p:txBody>
          <a:bodyPr>
            <a:normAutofit/>
          </a:bodyPr>
          <a:lstStyle/>
          <a:p>
            <a:r>
              <a:rPr lang="es-ES" altLang="hu-HU" sz="4000" b="1" dirty="0" smtClean="0">
                <a:solidFill>
                  <a:srgbClr val="008000"/>
                </a:solidFill>
              </a:rPr>
              <a:t>Cumplimiento de </a:t>
            </a:r>
            <a:r>
              <a:rPr lang="es-ES" altLang="hu-HU" sz="4000" b="1" dirty="0">
                <a:solidFill>
                  <a:srgbClr val="008000"/>
                </a:solidFill>
              </a:rPr>
              <a:t>la ley</a:t>
            </a:r>
          </a:p>
          <a:p>
            <a:pPr lvl="1"/>
            <a:r>
              <a:rPr lang="es-ES" altLang="hu-HU" sz="3200" dirty="0">
                <a:solidFill>
                  <a:srgbClr val="000000"/>
                </a:solidFill>
              </a:rPr>
              <a:t>Las actividades </a:t>
            </a:r>
            <a:r>
              <a:rPr lang="es-ES" altLang="hu-HU" sz="3200" dirty="0" smtClean="0">
                <a:solidFill>
                  <a:srgbClr val="000000"/>
                </a:solidFill>
              </a:rPr>
              <a:t>empresariales NO solo </a:t>
            </a:r>
            <a:r>
              <a:rPr lang="es-ES" altLang="hu-HU" sz="3200" dirty="0">
                <a:solidFill>
                  <a:srgbClr val="000000"/>
                </a:solidFill>
              </a:rPr>
              <a:t>pueden llevarse a cabo en una forma </a:t>
            </a:r>
            <a:r>
              <a:rPr lang="es-ES" altLang="hu-HU" sz="3200" dirty="0" smtClean="0">
                <a:solidFill>
                  <a:srgbClr val="000000"/>
                </a:solidFill>
              </a:rPr>
              <a:t>jurídica legalmente </a:t>
            </a:r>
            <a:r>
              <a:rPr lang="es-ES" altLang="hu-HU" sz="3200" dirty="0">
                <a:solidFill>
                  <a:srgbClr val="000000"/>
                </a:solidFill>
              </a:rPr>
              <a:t>definida</a:t>
            </a:r>
          </a:p>
          <a:p>
            <a:pPr lvl="1"/>
            <a:r>
              <a:rPr lang="es-ES" altLang="hu-HU" sz="3200" dirty="0">
                <a:solidFill>
                  <a:srgbClr val="000000"/>
                </a:solidFill>
              </a:rPr>
              <a:t>Ciertas actividades solo se pueden realizar en formas legales definidas</a:t>
            </a:r>
          </a:p>
          <a:p>
            <a:r>
              <a:rPr lang="es-ES" altLang="hu-HU" sz="4000" b="1" dirty="0">
                <a:solidFill>
                  <a:srgbClr val="008000"/>
                </a:solidFill>
              </a:rPr>
              <a:t>Responsabilidad</a:t>
            </a:r>
          </a:p>
          <a:p>
            <a:pPr lvl="1"/>
            <a:r>
              <a:rPr lang="es-ES" altLang="hu-HU" sz="3200" dirty="0">
                <a:solidFill>
                  <a:srgbClr val="000000"/>
                </a:solidFill>
              </a:rPr>
              <a:t>por la calidad del servicio, por el compromiso</a:t>
            </a:r>
          </a:p>
          <a:p>
            <a:pPr lvl="1"/>
            <a:r>
              <a:rPr lang="es-ES" altLang="hu-HU" sz="3200" dirty="0">
                <a:solidFill>
                  <a:srgbClr val="000000"/>
                </a:solidFill>
              </a:rPr>
              <a:t>por </a:t>
            </a:r>
            <a:r>
              <a:rPr lang="es-ES" altLang="hu-HU" sz="3200" dirty="0" smtClean="0">
                <a:solidFill>
                  <a:srgbClr val="000000"/>
                </a:solidFill>
              </a:rPr>
              <a:t>el daño</a:t>
            </a:r>
            <a:r>
              <a:rPr lang="es-ES" altLang="hu-HU" sz="3200" dirty="0">
                <a:solidFill>
                  <a:srgbClr val="000000"/>
                </a:solidFill>
              </a:rPr>
              <a:t>, riesgo (no es lo mismo como lo pagamos)</a:t>
            </a:r>
          </a:p>
          <a:p>
            <a:pPr lvl="2"/>
            <a:r>
              <a:rPr lang="es-ES" altLang="hu-HU" sz="3200" dirty="0">
                <a:solidFill>
                  <a:srgbClr val="000000"/>
                </a:solidFill>
              </a:rPr>
              <a:t>Capital privado</a:t>
            </a:r>
          </a:p>
          <a:p>
            <a:pPr lvl="2"/>
            <a:r>
              <a:rPr lang="es-ES" altLang="hu-HU" sz="3200" dirty="0" smtClean="0">
                <a:solidFill>
                  <a:srgbClr val="000000"/>
                </a:solidFill>
              </a:rPr>
              <a:t>Fondos propios invertidos</a:t>
            </a:r>
            <a:endParaRPr lang="es-ES" altLang="hu-HU" sz="3200" dirty="0">
              <a:solidFill>
                <a:srgbClr val="000000"/>
              </a:solidFill>
            </a:endParaRPr>
          </a:p>
          <a:p>
            <a:pPr lvl="2"/>
            <a:r>
              <a:rPr lang="es-ES" altLang="hu-HU" sz="3200" dirty="0" smtClean="0">
                <a:solidFill>
                  <a:srgbClr val="000000"/>
                </a:solidFill>
              </a:rPr>
              <a:t>Fondos propios de las empresas</a:t>
            </a:r>
            <a:endParaRPr lang="es-ES" altLang="hu-HU" sz="3200" dirty="0">
              <a:solidFill>
                <a:srgbClr val="000000"/>
              </a:solidFill>
            </a:endParaRPr>
          </a:p>
          <a:p>
            <a:r>
              <a:rPr lang="es-ES" altLang="hu-HU" sz="4000" b="1" dirty="0" smtClean="0">
                <a:solidFill>
                  <a:srgbClr val="008000"/>
                </a:solidFill>
              </a:rPr>
              <a:t>Costes </a:t>
            </a:r>
            <a:r>
              <a:rPr lang="es-ES" altLang="hu-HU" sz="4000" b="1" dirty="0">
                <a:solidFill>
                  <a:srgbClr val="008000"/>
                </a:solidFill>
              </a:rPr>
              <a:t>de </a:t>
            </a:r>
            <a:r>
              <a:rPr lang="es-ES" altLang="hu-HU" sz="4000" b="1" dirty="0" smtClean="0">
                <a:solidFill>
                  <a:srgbClr val="008000"/>
                </a:solidFill>
              </a:rPr>
              <a:t>la constitución</a:t>
            </a:r>
            <a:endParaRPr lang="es-ES" altLang="hu-HU" sz="4000" b="1" dirty="0">
              <a:solidFill>
                <a:srgbClr val="008000"/>
              </a:solidFill>
            </a:endParaRPr>
          </a:p>
          <a:p>
            <a:pPr lvl="2"/>
            <a:r>
              <a:rPr lang="es-ES" altLang="hu-HU" sz="3200" dirty="0">
                <a:solidFill>
                  <a:srgbClr val="000000"/>
                </a:solidFill>
              </a:rPr>
              <a:t>Capital social</a:t>
            </a:r>
          </a:p>
          <a:p>
            <a:pPr lvl="2"/>
            <a:r>
              <a:rPr lang="es-ES" altLang="hu-HU" sz="3200" dirty="0">
                <a:solidFill>
                  <a:srgbClr val="000000"/>
                </a:solidFill>
              </a:rPr>
              <a:t>Costes adicionales</a:t>
            </a:r>
          </a:p>
          <a:p>
            <a:r>
              <a:rPr lang="es-ES" altLang="hu-HU" sz="4000" b="1" dirty="0" smtClean="0">
                <a:solidFill>
                  <a:srgbClr val="008000"/>
                </a:solidFill>
              </a:rPr>
              <a:t>Bonificaciones fiscales</a:t>
            </a:r>
            <a:endParaRPr lang="es-ES" altLang="hu-HU" sz="4000" b="1" dirty="0">
              <a:solidFill>
                <a:srgbClr val="008000"/>
              </a:solidFill>
            </a:endParaRPr>
          </a:p>
          <a:p>
            <a:r>
              <a:rPr lang="es-ES" altLang="hu-HU" sz="4000" b="1" dirty="0" smtClean="0">
                <a:solidFill>
                  <a:srgbClr val="008000"/>
                </a:solidFill>
              </a:rPr>
              <a:t>Imagen</a:t>
            </a:r>
            <a:endParaRPr lang="en-US" altLang="hu-HU" sz="4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364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3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3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3382" y="1066800"/>
            <a:ext cx="19254643" cy="914400"/>
          </a:xfrm>
        </p:spPr>
        <p:txBody>
          <a:bodyPr>
            <a:normAutofit fontScale="90000"/>
          </a:bodyPr>
          <a:lstStyle/>
          <a:p>
            <a:r>
              <a:rPr lang="es-ES" altLang="hu-HU" dirty="0" smtClean="0"/>
              <a:t>Formas Jurídicas de uso frecuente</a:t>
            </a:r>
            <a:endParaRPr lang="es-ES" altLang="hu-HU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5709" y="3787776"/>
            <a:ext cx="17495116" cy="6096000"/>
          </a:xfrm>
        </p:spPr>
        <p:txBody>
          <a:bodyPr>
            <a:normAutofit fontScale="92500"/>
          </a:bodyPr>
          <a:lstStyle/>
          <a:p>
            <a:pPr>
              <a:buFont typeface="Symbol" panose="05050102010706020507" pitchFamily="18" charset="2"/>
              <a:buChar char="·"/>
            </a:pPr>
            <a:r>
              <a:rPr lang="es-ES" altLang="hu-HU" sz="5600" dirty="0" smtClean="0"/>
              <a:t>Empresa unipersonal (Autónomo/a)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s-ES" altLang="hu-HU" sz="5600" dirty="0" smtClean="0"/>
              <a:t>Sociedad de Responsabilidad Limitada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s-ES" altLang="hu-HU" sz="5600" dirty="0" smtClean="0"/>
              <a:t>Empresas de Economía Social (Cooperativas, S.L.L., etc.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s-ES" altLang="hu-HU" sz="5600" dirty="0" smtClean="0"/>
              <a:t>Sociedad Civil, Comunidad de Bienes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s-ES" altLang="hu-HU" sz="5600" dirty="0" smtClean="0"/>
              <a:t>Fundación (pública o privada)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s-ES" altLang="hu-HU" sz="5600" dirty="0" smtClean="0"/>
              <a:t>Asociación</a:t>
            </a:r>
          </a:p>
          <a:p>
            <a:pPr>
              <a:buFont typeface="Symbol" panose="05050102010706020507" pitchFamily="18" charset="2"/>
              <a:buChar char="·"/>
            </a:pPr>
            <a:endParaRPr lang="en-US" altLang="hu-HU" sz="5600" dirty="0"/>
          </a:p>
        </p:txBody>
      </p:sp>
    </p:spTree>
    <p:extLst>
      <p:ext uri="{BB962C8B-B14F-4D97-AF65-F5344CB8AC3E}">
        <p14:creationId xmlns:p14="http://schemas.microsoft.com/office/powerpoint/2010/main" val="979842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0825" y="5638801"/>
            <a:ext cx="13868400" cy="2660650"/>
          </a:xfrm>
          <a:solidFill>
            <a:srgbClr val="EAEAEA"/>
          </a:solidFill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buFontTx/>
              <a:buNone/>
            </a:pPr>
            <a:r>
              <a:rPr lang="es-ES" altLang="hu-HU" sz="8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Conocer la fiscalidad</a:t>
            </a:r>
            <a:endParaRPr lang="hu-HU" altLang="hu-HU" sz="88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Tx/>
              <a:buNone/>
            </a:pPr>
            <a:endParaRPr lang="hu-HU" altLang="hu-HU" sz="88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2439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5964" y="730251"/>
            <a:ext cx="21025723" cy="684481"/>
          </a:xfrm>
        </p:spPr>
        <p:txBody>
          <a:bodyPr>
            <a:normAutofit fontScale="90000"/>
          </a:bodyPr>
          <a:lstStyle/>
          <a:p>
            <a:r>
              <a:rPr lang="es-ES" altLang="hu-HU" dirty="0" smtClean="0"/>
              <a:t/>
            </a:r>
            <a:br>
              <a:rPr lang="es-ES" altLang="hu-HU" dirty="0" smtClean="0"/>
            </a:br>
            <a:r>
              <a:rPr lang="es-ES" altLang="hu-HU" dirty="0" smtClean="0"/>
              <a:t>Tipos </a:t>
            </a:r>
            <a:r>
              <a:rPr lang="es-ES" altLang="hu-HU" dirty="0" smtClean="0"/>
              <a:t>de impuestos</a:t>
            </a:r>
            <a:endParaRPr lang="en-US" altLang="hu-HU" dirty="0"/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9236" y="2808054"/>
            <a:ext cx="18021589" cy="6137564"/>
          </a:xfrm>
        </p:spPr>
        <p:txBody>
          <a:bodyPr/>
          <a:lstStyle/>
          <a:p>
            <a:pPr algn="just">
              <a:spcAft>
                <a:spcPts val="1200"/>
              </a:spcAft>
              <a:buFont typeface="Symbol" panose="05050102010706020507" pitchFamily="18" charset="2"/>
              <a:buChar char="·"/>
            </a:pPr>
            <a:r>
              <a:rPr lang="es-ES" altLang="hu-HU" sz="4800" dirty="0" smtClean="0"/>
              <a:t>Impuesto sobre la Renta de las Personas Físicas (IRPF)</a:t>
            </a:r>
          </a:p>
          <a:p>
            <a:pPr algn="just">
              <a:spcAft>
                <a:spcPts val="1200"/>
              </a:spcAft>
              <a:buFont typeface="Symbol" panose="05050102010706020507" pitchFamily="18" charset="2"/>
              <a:buChar char="·"/>
            </a:pPr>
            <a:r>
              <a:rPr lang="es-ES" altLang="hu-HU" sz="4800" dirty="0" smtClean="0"/>
              <a:t>Impuesto </a:t>
            </a:r>
            <a:r>
              <a:rPr lang="es-ES" altLang="hu-HU" sz="4800" dirty="0"/>
              <a:t>sobre el </a:t>
            </a:r>
            <a:r>
              <a:rPr lang="es-ES" altLang="hu-HU" sz="4800" dirty="0" smtClean="0"/>
              <a:t>Valor Añadido </a:t>
            </a:r>
            <a:r>
              <a:rPr lang="es-ES" altLang="hu-HU" sz="4800" dirty="0"/>
              <a:t>(IVA</a:t>
            </a:r>
            <a:r>
              <a:rPr lang="es-ES" altLang="hu-HU" sz="4800" dirty="0" smtClean="0"/>
              <a:t>)</a:t>
            </a:r>
            <a:endParaRPr lang="es-ES" altLang="hu-HU" sz="4800" dirty="0"/>
          </a:p>
          <a:p>
            <a:pPr algn="just">
              <a:spcAft>
                <a:spcPts val="1200"/>
              </a:spcAft>
              <a:buFont typeface="Symbol" panose="05050102010706020507" pitchFamily="18" charset="2"/>
              <a:buChar char="·"/>
            </a:pPr>
            <a:r>
              <a:rPr lang="es-ES" altLang="hu-HU" sz="4800" dirty="0"/>
              <a:t>Impuesto </a:t>
            </a:r>
            <a:r>
              <a:rPr lang="es-ES" altLang="hu-HU" sz="4800" dirty="0" smtClean="0"/>
              <a:t>de Sociedades</a:t>
            </a:r>
            <a:endParaRPr lang="es-ES" altLang="hu-HU" sz="4800" dirty="0"/>
          </a:p>
          <a:p>
            <a:pPr algn="just">
              <a:spcAft>
                <a:spcPts val="1200"/>
              </a:spcAft>
              <a:buFont typeface="Symbol" panose="05050102010706020507" pitchFamily="18" charset="2"/>
              <a:buChar char="·"/>
            </a:pPr>
            <a:r>
              <a:rPr lang="es-ES" altLang="hu-HU" sz="4800" dirty="0" smtClean="0"/>
              <a:t>Impuestos Municipales</a:t>
            </a:r>
            <a:endParaRPr lang="es-ES" altLang="hu-HU" sz="4800" dirty="0"/>
          </a:p>
          <a:p>
            <a:pPr algn="just">
              <a:spcAft>
                <a:spcPts val="1200"/>
              </a:spcAft>
              <a:buFont typeface="Symbol" panose="05050102010706020507" pitchFamily="18" charset="2"/>
              <a:buChar char="·"/>
            </a:pPr>
            <a:r>
              <a:rPr lang="es-ES" altLang="hu-HU" sz="4800" dirty="0"/>
              <a:t>Otros </a:t>
            </a:r>
            <a:r>
              <a:rPr lang="es-ES" altLang="hu-HU" sz="4800" dirty="0" smtClean="0"/>
              <a:t>impuestos (IAE, etc.)</a:t>
            </a:r>
            <a:endParaRPr lang="es-ES" altLang="hu-HU" sz="48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675964" y="8876345"/>
            <a:ext cx="2174505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altLang="hu-HU" sz="4800" dirty="0" smtClean="0">
                <a:latin typeface="Lato"/>
              </a:rPr>
              <a:t>(Aunque no se trate de un impuesto, también debes tener en cuenta el coste </a:t>
            </a:r>
          </a:p>
          <a:p>
            <a:r>
              <a:rPr lang="es-ES" altLang="hu-HU" sz="4800" dirty="0" smtClean="0">
                <a:latin typeface="Lato"/>
              </a:rPr>
              <a:t>de la Seguridad Social)</a:t>
            </a:r>
            <a:endParaRPr lang="en-US" altLang="hu-HU" sz="4800" dirty="0">
              <a:latin typeface="Lato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20578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4">
      <a:dk1>
        <a:srgbClr val="5D5C5D"/>
      </a:dk1>
      <a:lt1>
        <a:srgbClr val="FFFFFF"/>
      </a:lt1>
      <a:dk2>
        <a:srgbClr val="443946"/>
      </a:dk2>
      <a:lt2>
        <a:srgbClr val="FFFFFF"/>
      </a:lt2>
      <a:accent1>
        <a:srgbClr val="4F65D9"/>
      </a:accent1>
      <a:accent2>
        <a:srgbClr val="7E8FFE"/>
      </a:accent2>
      <a:accent3>
        <a:srgbClr val="8F9FF1"/>
      </a:accent3>
      <a:accent4>
        <a:srgbClr val="F3C890"/>
      </a:accent4>
      <a:accent5>
        <a:srgbClr val="000B28"/>
      </a:accent5>
      <a:accent6>
        <a:srgbClr val="DFDFDF"/>
      </a:accent6>
      <a:hlink>
        <a:srgbClr val="F33B48"/>
      </a:hlink>
      <a:folHlink>
        <a:srgbClr val="FFC00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35053</TotalTime>
  <Words>1709</Words>
  <Application>Microsoft Office PowerPoint</Application>
  <PresentationFormat>Personalizado</PresentationFormat>
  <Paragraphs>336</Paragraphs>
  <Slides>26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13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26</vt:i4>
      </vt:variant>
    </vt:vector>
  </HeadingPairs>
  <TitlesOfParts>
    <vt:vector size="41" baseType="lpstr">
      <vt:lpstr>Arial</vt:lpstr>
      <vt:lpstr>Arial Black</vt:lpstr>
      <vt:lpstr>Bebas Neue</vt:lpstr>
      <vt:lpstr>Calibri</vt:lpstr>
      <vt:lpstr>Comfortaa</vt:lpstr>
      <vt:lpstr>Lato</vt:lpstr>
      <vt:lpstr>Lato Black</vt:lpstr>
      <vt:lpstr>Lato Light</vt:lpstr>
      <vt:lpstr>Source Sans Pro Light</vt:lpstr>
      <vt:lpstr>Symbol</vt:lpstr>
      <vt:lpstr>Times New Roman</vt:lpstr>
      <vt:lpstr>Webdings</vt:lpstr>
      <vt:lpstr>Wingdings</vt:lpstr>
      <vt:lpstr>Office Theme</vt:lpstr>
      <vt:lpstr>Custom Design</vt:lpstr>
      <vt:lpstr>Presentación de PowerPoint</vt:lpstr>
      <vt:lpstr>Presentación de PowerPoint</vt:lpstr>
      <vt:lpstr>Diferencia entre Constitución y Puesta en Marcha</vt:lpstr>
      <vt:lpstr>Presentación de PowerPoint</vt:lpstr>
      <vt:lpstr>¿Qué forma jurídica sugerirías y por qué?</vt:lpstr>
      <vt:lpstr>¿Qué debemos considerar?</vt:lpstr>
      <vt:lpstr>Formas Jurídicas de uso frecuente</vt:lpstr>
      <vt:lpstr>Presentación de PowerPoint</vt:lpstr>
      <vt:lpstr> Tipos de impuestos</vt:lpstr>
      <vt:lpstr>Eficiencia fiscal</vt:lpstr>
      <vt:lpstr>Presentación de PowerPoint</vt:lpstr>
      <vt:lpstr>Consideraciones contables</vt:lpstr>
      <vt:lpstr>Presentación de PowerPoint</vt:lpstr>
      <vt:lpstr>Factores a considerar en la puesta en marcha</vt:lpstr>
      <vt:lpstr>Pasos para poner en marcha un negocio I</vt:lpstr>
      <vt:lpstr>Pasos para poner en marcha un negocio II</vt:lpstr>
      <vt:lpstr>Trámites en España (si decides hacerlo todo por tu cuenta) II</vt:lpstr>
      <vt:lpstr>Trámites en España (si decides hacerlo todo por tu cuenta) III</vt:lpstr>
      <vt:lpstr>Presentación de PowerPoint</vt:lpstr>
      <vt:lpstr>1. Construir la organización (GRPI)</vt:lpstr>
      <vt:lpstr>Lista de comprobación G.R.P.I. </vt:lpstr>
      <vt:lpstr>Formación de la primera estructura organizativa</vt:lpstr>
      <vt:lpstr>Formación de la primera estructura organizativa</vt:lpstr>
      <vt:lpstr>2. Contratar a las personas adecuadas</vt:lpstr>
      <vt:lpstr>3. Entrar en el mercado</vt:lpstr>
      <vt:lpstr>Presentación de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Templates</dc:title>
  <dc:creator>Slidesmash</dc:creator>
  <cp:lastModifiedBy>Nieves García Pereira</cp:lastModifiedBy>
  <cp:revision>6503</cp:revision>
  <dcterms:created xsi:type="dcterms:W3CDTF">2014-11-12T21:47:38Z</dcterms:created>
  <dcterms:modified xsi:type="dcterms:W3CDTF">2021-06-07T13:21:38Z</dcterms:modified>
</cp:coreProperties>
</file>